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6"/>
  </p:notesMasterIdLst>
  <p:handoutMasterIdLst>
    <p:handoutMasterId r:id="rId37"/>
  </p:handoutMasterIdLst>
  <p:sldIdLst>
    <p:sldId id="256" r:id="rId2"/>
    <p:sldId id="291" r:id="rId3"/>
    <p:sldId id="264" r:id="rId4"/>
    <p:sldId id="262" r:id="rId5"/>
    <p:sldId id="263" r:id="rId6"/>
    <p:sldId id="277" r:id="rId7"/>
    <p:sldId id="269" r:id="rId8"/>
    <p:sldId id="270" r:id="rId9"/>
    <p:sldId id="279" r:id="rId10"/>
    <p:sldId id="276" r:id="rId11"/>
    <p:sldId id="268" r:id="rId12"/>
    <p:sldId id="266" r:id="rId13"/>
    <p:sldId id="273" r:id="rId14"/>
    <p:sldId id="275" r:id="rId15"/>
    <p:sldId id="282" r:id="rId16"/>
    <p:sldId id="280" r:id="rId17"/>
    <p:sldId id="281" r:id="rId18"/>
    <p:sldId id="278" r:id="rId19"/>
    <p:sldId id="283" r:id="rId20"/>
    <p:sldId id="284" r:id="rId21"/>
    <p:sldId id="285" r:id="rId22"/>
    <p:sldId id="286" r:id="rId23"/>
    <p:sldId id="287" r:id="rId24"/>
    <p:sldId id="301" r:id="rId25"/>
    <p:sldId id="302" r:id="rId26"/>
    <p:sldId id="292" r:id="rId27"/>
    <p:sldId id="293" r:id="rId28"/>
    <p:sldId id="294" r:id="rId29"/>
    <p:sldId id="295" r:id="rId30"/>
    <p:sldId id="297" r:id="rId31"/>
    <p:sldId id="298" r:id="rId32"/>
    <p:sldId id="299" r:id="rId33"/>
    <p:sldId id="300" r:id="rId34"/>
    <p:sldId id="289" r:id="rId35"/>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2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796"/>
    <p:restoredTop sz="50000"/>
  </p:normalViewPr>
  <p:slideViewPr>
    <p:cSldViewPr snapToGrid="0" snapToObjects="1">
      <p:cViewPr>
        <p:scale>
          <a:sx n="63" d="100"/>
          <a:sy n="63" d="100"/>
        </p:scale>
        <p:origin x="1216" y="1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39D47327-6024-6D49-8A78-7A115AC52373}" type="datetimeFigureOut">
              <a:rPr kumimoji="1" lang="ja-JP" altLang="en-US" smtClean="0"/>
              <a:t>2017/1/27</a:t>
            </a:fld>
            <a:endParaRPr kumimoji="1" lang="ja-JP" alt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4540C28-EED8-E345-A517-C1760B1D8EB7}" type="slidenum">
              <a:rPr kumimoji="1" lang="ja-JP" altLang="en-US" smtClean="0"/>
              <a:t>‹#›</a:t>
            </a:fld>
            <a:endParaRPr kumimoji="1" lang="ja-JP" altLang="en-US"/>
          </a:p>
        </p:txBody>
      </p:sp>
    </p:spTree>
    <p:extLst>
      <p:ext uri="{BB962C8B-B14F-4D97-AF65-F5344CB8AC3E}">
        <p14:creationId xmlns:p14="http://schemas.microsoft.com/office/powerpoint/2010/main" val="2146136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96B7C921-DD6D-4D40-835C-1E5E7FD598D8}" type="datetimeFigureOut">
              <a:rPr kumimoji="1" lang="ja-JP" altLang="en-US" smtClean="0"/>
              <a:t>2017/1/27</a:t>
            </a:fld>
            <a:endParaRPr kumimoji="1" lang="ja-JP" alt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93E0DED-7AAE-D340-9277-7EAA4198CB76}" type="slidenum">
              <a:rPr kumimoji="1" lang="ja-JP" altLang="en-US" smtClean="0"/>
              <a:t>‹#›</a:t>
            </a:fld>
            <a:endParaRPr kumimoji="1" lang="ja-JP" altLang="en-US"/>
          </a:p>
        </p:txBody>
      </p:sp>
    </p:spTree>
    <p:extLst>
      <p:ext uri="{BB962C8B-B14F-4D97-AF65-F5344CB8AC3E}">
        <p14:creationId xmlns:p14="http://schemas.microsoft.com/office/powerpoint/2010/main" val="137988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a:t>
            </a:fld>
            <a:endParaRPr kumimoji="1" lang="ja-JP" altLang="en-US"/>
          </a:p>
        </p:txBody>
      </p:sp>
    </p:spTree>
    <p:extLst>
      <p:ext uri="{BB962C8B-B14F-4D97-AF65-F5344CB8AC3E}">
        <p14:creationId xmlns:p14="http://schemas.microsoft.com/office/powerpoint/2010/main" val="113117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25</a:t>
            </a:fld>
            <a:endParaRPr kumimoji="1" lang="ja-JP" altLang="en-US"/>
          </a:p>
        </p:txBody>
      </p:sp>
    </p:spTree>
    <p:extLst>
      <p:ext uri="{BB962C8B-B14F-4D97-AF65-F5344CB8AC3E}">
        <p14:creationId xmlns:p14="http://schemas.microsoft.com/office/powerpoint/2010/main" val="1594184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lumMod val="85000"/>
                    <a:lumOff val="15000"/>
                  </a:schemeClr>
                </a:solidFill>
              </a:defRPr>
            </a:lvl1pPr>
          </a:lstStyle>
          <a:p>
            <a:r>
              <a:rPr lang="en-US" altLang="ja-JP"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altLang="ja-JP" smtClean="0"/>
              <a:t>Click to edit Master subtitle style</a:t>
            </a:r>
            <a:endParaRPr lang="en-US" dirty="0"/>
          </a:p>
        </p:txBody>
      </p:sp>
      <p:sp>
        <p:nvSpPr>
          <p:cNvPr id="4" name="Date Placeholder 3"/>
          <p:cNvSpPr>
            <a:spLocks noGrp="1"/>
          </p:cNvSpPr>
          <p:nvPr>
            <p:ph type="dt" sz="half" idx="10"/>
          </p:nvPr>
        </p:nvSpPr>
        <p:spPr/>
        <p:txBody>
          <a:bodyPr/>
          <a:lstStyle/>
          <a:p>
            <a:fld id="{963D876F-B2A6-4E49-B187-7C11087FC112}" type="datetime1">
              <a:rPr lang="en-US" altLang="ja-JP" smtClean="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427166" y="6446837"/>
            <a:ext cx="1312025" cy="365125"/>
          </a:xfrm>
        </p:spPr>
        <p:txBody>
          <a:bodyPr/>
          <a:lstStyle>
            <a:lvl1pPr>
              <a:defRPr sz="1600"/>
            </a:lvl1pPr>
          </a:lstStyle>
          <a:p>
            <a:fld id="{4FAB73BC-B049-4115-A692-8D63A059BFB8}" type="slidenum">
              <a:rPr lang="en-US" smtClean="0"/>
              <a:pPr/>
              <a:t>‹#›</a:t>
            </a:fld>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47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56EE9722-79A9-7F44-9C5C-1A9276F92FB3}" type="datetime1">
              <a:rPr lang="en-US" altLang="ja-JP" smtClean="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35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2"/>
            <a:ext cx="2628900" cy="5759898"/>
          </a:xfrm>
        </p:spPr>
        <p:txBody>
          <a:bodyPr vert="eaVert"/>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a:xfrm>
            <a:off x="838201" y="412302"/>
            <a:ext cx="7734300" cy="5759898"/>
          </a:xfrm>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45FAC2F3-9401-6741-9986-D329D3B16B51}" type="datetime1">
              <a:rPr lang="en-US" altLang="ja-JP" smtClean="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981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800"/>
            </a:lvl4pPr>
            <a:lvl5pPr>
              <a:defRPr sz="2000"/>
            </a:lvl5p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endParaRPr lang="en-US" dirty="0"/>
          </a:p>
        </p:txBody>
      </p:sp>
      <p:sp>
        <p:nvSpPr>
          <p:cNvPr id="4" name="Date Placeholder 3"/>
          <p:cNvSpPr>
            <a:spLocks noGrp="1"/>
          </p:cNvSpPr>
          <p:nvPr>
            <p:ph type="dt" sz="half" idx="10"/>
          </p:nvPr>
        </p:nvSpPr>
        <p:spPr/>
        <p:txBody>
          <a:bodyPr/>
          <a:lstStyle/>
          <a:p>
            <a:fld id="{692FED14-60FF-5A43-BE53-E52921F693B3}" type="datetime1">
              <a:rPr lang="en-US" altLang="ja-JP" smtClean="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12"/>
          </p:nvPr>
        </p:nvSpPr>
        <p:spPr>
          <a:xfrm>
            <a:off x="10427166" y="6446837"/>
            <a:ext cx="1312025" cy="365125"/>
          </a:xfrm>
        </p:spPr>
        <p:txBody>
          <a:bodyPr/>
          <a:lstStyle>
            <a:lvl1pPr>
              <a:defRPr sz="16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2733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19340C48-D18D-9245-AC0C-1BEF7587A0F1}" type="datetime1">
              <a:rPr lang="en-US" altLang="ja-JP" smtClean="0"/>
              <a:t>1/27/17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60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450757"/>
          </a:xfrm>
        </p:spPr>
        <p:txBody>
          <a:bodyPr/>
          <a:lstStyle/>
          <a:p>
            <a:r>
              <a:rPr lang="en-US" altLang="ja-JP" smtClean="0"/>
              <a:t>Click to edit Master title style</a:t>
            </a:r>
            <a:endParaRPr lang="en-US" dirty="0"/>
          </a:p>
        </p:txBody>
      </p:sp>
      <p:sp>
        <p:nvSpPr>
          <p:cNvPr id="3" name="Content Placeholder 2"/>
          <p:cNvSpPr>
            <a:spLocks noGrp="1"/>
          </p:cNvSpPr>
          <p:nvPr>
            <p:ph sz="half" idx="1"/>
          </p:nvPr>
        </p:nvSpPr>
        <p:spPr>
          <a:xfrm>
            <a:off x="1097280" y="1845736"/>
            <a:ext cx="4937760" cy="4023359"/>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4"/>
          <p:cNvSpPr>
            <a:spLocks noGrp="1"/>
          </p:cNvSpPr>
          <p:nvPr>
            <p:ph type="dt" sz="half" idx="10"/>
          </p:nvPr>
        </p:nvSpPr>
        <p:spPr/>
        <p:txBody>
          <a:bodyPr/>
          <a:lstStyle/>
          <a:p>
            <a:fld id="{E0DDFC79-83A0-BC48-B9DD-480D140B08CE}" type="datetime1">
              <a:rPr lang="en-US" altLang="ja-JP" smtClean="0"/>
              <a:t>1/27/17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912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6"/>
          <p:cNvSpPr>
            <a:spLocks noGrp="1"/>
          </p:cNvSpPr>
          <p:nvPr>
            <p:ph type="dt" sz="half" idx="10"/>
          </p:nvPr>
        </p:nvSpPr>
        <p:spPr/>
        <p:txBody>
          <a:bodyPr/>
          <a:lstStyle/>
          <a:p>
            <a:fld id="{F5AD57DB-2AE0-DA4C-A16C-8FFE9D70944B}" type="datetime1">
              <a:rPr lang="en-US" altLang="ja-JP" smtClean="0"/>
              <a:t>1/27/17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5750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Date Placeholder 2"/>
          <p:cNvSpPr>
            <a:spLocks noGrp="1"/>
          </p:cNvSpPr>
          <p:nvPr>
            <p:ph type="dt" sz="half" idx="10"/>
          </p:nvPr>
        </p:nvSpPr>
        <p:spPr/>
        <p:txBody>
          <a:bodyPr/>
          <a:lstStyle/>
          <a:p>
            <a:fld id="{986C94DF-5238-0D4F-A67F-18C8E76194E1}" type="datetime1">
              <a:rPr lang="en-US" altLang="ja-JP" smtClean="0"/>
              <a:t>1/27/17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223A4C2-AF8B-6B49-9C93-2E5AB9AD8865}" type="datetime1">
              <a:rPr lang="en-US" altLang="ja-JP" smtClean="0"/>
              <a:t>1/27/17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0066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ltLang="ja-JP"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fld id="{19264004-5CB1-6144-ADF0-F3686FF9ED17}" type="datetime1">
              <a:rPr lang="en-US" altLang="ja-JP" smtClean="0"/>
              <a:t>1/27/17</a:t>
            </a:fld>
            <a:endParaRPr lang="en-US" dirty="0"/>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3925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ja-JP" smtClean="0"/>
              <a:t>Click to edit Master title style</a:t>
            </a:r>
            <a:endParaRPr lang="en-US" dirty="0"/>
          </a:p>
        </p:txBody>
      </p:sp>
      <p:sp>
        <p:nvSpPr>
          <p:cNvPr id="3" name="Picture Placeholder 2"/>
          <p:cNvSpPr>
            <a:spLocks noGrp="1" noChangeAspect="1"/>
          </p:cNvSpPr>
          <p:nvPr>
            <p:ph type="pic" idx="1"/>
          </p:nvPr>
        </p:nvSpPr>
        <p:spPr>
          <a:xfrm>
            <a:off x="17" y="0"/>
            <a:ext cx="12191985" cy="4915076"/>
          </a:xfrm>
          <a:solidFill>
            <a:schemeClr val="bg2">
              <a:lumMod val="90000"/>
            </a:schemeClr>
          </a:solidFill>
        </p:spPr>
        <p:txBody>
          <a:bodyPr lIns="457200" tIns="45720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ja-JP"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284E769A-B018-A946-9EA7-25AB463C8318}" type="datetime1">
              <a:rPr lang="en-US" altLang="ja-JP" smtClean="0"/>
              <a:t>1/27/17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16161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71851"/>
            <a:ext cx="10058400" cy="831345"/>
          </a:xfrm>
          <a:prstGeom prst="rect">
            <a:avLst/>
          </a:prstGeom>
        </p:spPr>
        <p:txBody>
          <a:bodyPr vert="horz" lIns="91440" tIns="45720" rIns="91440" bIns="45720" rtlCol="0" anchor="b">
            <a:normAutofit/>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1383959"/>
            <a:ext cx="10058400" cy="4485137"/>
          </a:xfrm>
          <a:prstGeom prst="rect">
            <a:avLst/>
          </a:prstGeom>
        </p:spPr>
        <p:txBody>
          <a:bodyPr vert="horz" lIns="0" tIns="45720" rIns="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423E8FB2-63CD-614C-9B9C-EBDC53239DFB}" type="datetime1">
              <a:rPr lang="en-US" altLang="ja-JP" smtClean="0"/>
              <a:t>1/27/17</a:t>
            </a:fld>
            <a:endParaRPr lang="en-US" dirty="0"/>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097280" y="1255932"/>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377" rtl="0" eaLnBrk="1" latinLnBrk="0" hangingPunct="1">
        <a:lnSpc>
          <a:spcPct val="85000"/>
        </a:lnSpc>
        <a:spcBef>
          <a:spcPct val="0"/>
        </a:spcBef>
        <a:buNone/>
        <a:defRPr kumimoji="1" sz="4400" kern="1200" spc="-51" baseline="0">
          <a:solidFill>
            <a:schemeClr val="tx1">
              <a:lumMod val="75000"/>
              <a:lumOff val="25000"/>
            </a:schemeClr>
          </a:solidFill>
          <a:latin typeface="+mj-lt"/>
          <a:ea typeface="+mj-ea"/>
          <a:cs typeface="+mj-cs"/>
        </a:defRPr>
      </a:lvl1pPr>
    </p:titleStyle>
    <p:bodyStyle>
      <a:lvl1pPr marL="306892" indent="-198895" algn="l" defTabSz="914377" rtl="0" eaLnBrk="1" latinLnBrk="0" hangingPunct="1">
        <a:lnSpc>
          <a:spcPct val="90000"/>
        </a:lnSpc>
        <a:spcBef>
          <a:spcPts val="1200"/>
        </a:spcBef>
        <a:spcAft>
          <a:spcPts val="200"/>
        </a:spcAft>
        <a:buClr>
          <a:schemeClr val="accent1"/>
        </a:buClr>
        <a:buSzPct val="100000"/>
        <a:buFont typeface="Arial" charset="0"/>
        <a:buChar char="•"/>
        <a:defRPr kumimoji="1"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en-US" altLang="ja-JP" dirty="0" smtClean="0"/>
              <a:t>Deep Learning</a:t>
            </a:r>
            <a:r>
              <a:rPr lang="en-US" altLang="ja-JP" dirty="0"/>
              <a:t> </a:t>
            </a:r>
            <a:r>
              <a:rPr lang="en-US" altLang="ja-JP" dirty="0" smtClean="0"/>
              <a:t>Introduction</a:t>
            </a:r>
            <a:endParaRPr kumimoji="1" lang="ja-JP" altLang="en-US" dirty="0"/>
          </a:p>
        </p:txBody>
      </p:sp>
      <p:sp>
        <p:nvSpPr>
          <p:cNvPr id="3" name="Subtitle 2"/>
          <p:cNvSpPr>
            <a:spLocks noGrp="1"/>
          </p:cNvSpPr>
          <p:nvPr>
            <p:ph type="subTitle" idx="1"/>
          </p:nvPr>
        </p:nvSpPr>
        <p:spPr/>
        <p:txBody>
          <a:bodyPr/>
          <a:lstStyle/>
          <a:p>
            <a:pPr algn="r"/>
            <a:r>
              <a:rPr kumimoji="1" lang="en-US" altLang="ja-JP" dirty="0" smtClean="0"/>
              <a:t>Harada </a:t>
            </a:r>
            <a:r>
              <a:rPr kumimoji="1" lang="en-US" altLang="ja-JP" dirty="0" err="1" smtClean="0"/>
              <a:t>ushiku</a:t>
            </a:r>
            <a:r>
              <a:rPr kumimoji="1" lang="en-US" altLang="ja-JP" dirty="0" smtClean="0"/>
              <a:t> lab.</a:t>
            </a:r>
          </a:p>
          <a:p>
            <a:pPr algn="r"/>
            <a:r>
              <a:rPr kumimoji="1" lang="en-US" altLang="ja-JP" dirty="0" smtClean="0"/>
              <a:t>Keisuke </a:t>
            </a:r>
            <a:r>
              <a:rPr kumimoji="1" lang="en-US" altLang="ja-JP" dirty="0" err="1" smtClean="0"/>
              <a:t>Fukuta</a:t>
            </a:r>
            <a:endParaRPr kumimoji="1" lang="ja-JP" alt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圧倒的性能</a:t>
            </a:r>
            <a:r>
              <a:rPr kumimoji="1" lang="en-US" altLang="ja-JP" dirty="0" smtClean="0"/>
              <a:t> (2012~)</a:t>
            </a:r>
            <a:endParaRPr kumimoji="1" lang="ja-JP" altLang="en-US" dirty="0"/>
          </a:p>
        </p:txBody>
      </p:sp>
      <p:sp>
        <p:nvSpPr>
          <p:cNvPr id="3" name="Content Placeholder 2"/>
          <p:cNvSpPr>
            <a:spLocks noGrp="1"/>
          </p:cNvSpPr>
          <p:nvPr>
            <p:ph idx="1"/>
          </p:nvPr>
        </p:nvSpPr>
        <p:spPr/>
        <p:txBody>
          <a:bodyPr/>
          <a:lstStyle/>
          <a:p>
            <a:r>
              <a:rPr kumimoji="1" lang="ja-JP" altLang="en-US" dirty="0" smtClean="0"/>
              <a:t>画像認識</a:t>
            </a:r>
            <a:endParaRPr kumimoji="1" lang="en-US" altLang="ja-JP" dirty="0" smtClean="0"/>
          </a:p>
          <a:p>
            <a:pPr lvl="1"/>
            <a:r>
              <a:rPr lang="en-US" altLang="ja-JP" dirty="0" smtClean="0"/>
              <a:t>ILSVRC 2012 </a:t>
            </a:r>
            <a:r>
              <a:rPr lang="ja-JP" altLang="en-US" dirty="0" smtClean="0"/>
              <a:t>では２以下に</a:t>
            </a:r>
            <a:r>
              <a:rPr lang="en-US" altLang="ja-JP" dirty="0" smtClean="0"/>
              <a:t>error rate 10%</a:t>
            </a:r>
            <a:r>
              <a:rPr lang="ja-JP" altLang="en-US" dirty="0" smtClean="0"/>
              <a:t>以上の差をつけ圧勝</a:t>
            </a:r>
          </a:p>
          <a:p>
            <a:pPr lvl="1"/>
            <a:endParaRPr kumimoji="1" lang="ja-JP" altLang="en-US" dirty="0"/>
          </a:p>
          <a:p>
            <a:r>
              <a:rPr kumimoji="1" lang="ja-JP" altLang="en-US" dirty="0" smtClean="0"/>
              <a:t>音声認識</a:t>
            </a:r>
          </a:p>
          <a:p>
            <a:pPr lvl="1"/>
            <a:r>
              <a:rPr kumimoji="1" lang="ja-JP" altLang="en-US" dirty="0" smtClean="0"/>
              <a:t>従来の</a:t>
            </a:r>
            <a:r>
              <a:rPr kumimoji="1" lang="en-US" altLang="ja-JP" dirty="0" smtClean="0"/>
              <a:t>HMM</a:t>
            </a:r>
            <a:r>
              <a:rPr kumimoji="1" lang="ja-JP" altLang="en-US" dirty="0" smtClean="0"/>
              <a:t>ベースの手法より</a:t>
            </a:r>
            <a:r>
              <a:rPr kumimoji="1" lang="en-US" altLang="ja-JP" dirty="0" smtClean="0"/>
              <a:t>5%</a:t>
            </a:r>
            <a:r>
              <a:rPr kumimoji="1" lang="ja-JP" altLang="en-US" dirty="0" smtClean="0"/>
              <a:t>以上認識率の向上</a:t>
            </a:r>
          </a:p>
          <a:p>
            <a:pPr lvl="1"/>
            <a:endParaRPr lang="ja-JP" altLang="en-US" dirty="0"/>
          </a:p>
          <a:p>
            <a:r>
              <a:rPr kumimoji="1" lang="ja-JP" altLang="en-US" dirty="0" smtClean="0"/>
              <a:t>化合物の活性予測</a:t>
            </a:r>
          </a:p>
          <a:p>
            <a:pPr lvl="1"/>
            <a:r>
              <a:rPr kumimoji="1" lang="ja-JP" altLang="en-US" dirty="0" smtClean="0"/>
              <a:t>非専門家がぶっちぎりの</a:t>
            </a:r>
            <a:r>
              <a:rPr kumimoji="1" lang="en-US" altLang="ja-JP" dirty="0" smtClean="0"/>
              <a:t>1</a:t>
            </a:r>
            <a:r>
              <a:rPr kumimoji="1" lang="ja-JP" altLang="en-US" dirty="0" smtClean="0"/>
              <a:t>位</a:t>
            </a:r>
            <a:endParaRPr kumimoji="1" lang="en-US" altLang="ja-JP" dirty="0" smtClean="0"/>
          </a:p>
          <a:p>
            <a:pPr lvl="2"/>
            <a:r>
              <a:rPr kumimoji="1" lang="ja-JP" altLang="en-US" dirty="0" smtClean="0"/>
              <a:t>「化合物の活性予測なんてやったことないが、試してみたら精度が出た。」とのこと</a:t>
            </a:r>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990217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ニューラルネットワーク</a:t>
            </a:r>
            <a:r>
              <a:rPr kumimoji="1" lang="en-US" altLang="ja-JP" dirty="0" smtClean="0"/>
              <a:t> (~2000s)</a:t>
            </a:r>
            <a:endParaRPr kumimoji="1" lang="ja-JP" altLang="en-US" dirty="0"/>
          </a:p>
        </p:txBody>
      </p:sp>
      <p:sp>
        <p:nvSpPr>
          <p:cNvPr id="3" name="Content Placeholder 2"/>
          <p:cNvSpPr>
            <a:spLocks noGrp="1"/>
          </p:cNvSpPr>
          <p:nvPr>
            <p:ph idx="1"/>
          </p:nvPr>
        </p:nvSpPr>
        <p:spPr/>
        <p:txBody>
          <a:bodyPr/>
          <a:lstStyle/>
          <a:p>
            <a:r>
              <a:rPr kumimoji="1" lang="ja-JP" altLang="en-US" dirty="0" smtClean="0"/>
              <a:t>実はずーっと微妙だった</a:t>
            </a:r>
            <a:endParaRPr kumimoji="1" lang="en-US" altLang="ja-JP" dirty="0" smtClean="0"/>
          </a:p>
          <a:p>
            <a:pPr marL="107997" indent="0">
              <a:buNone/>
            </a:pPr>
            <a:endParaRPr kumimoji="1" lang="en-US" altLang="ja-JP" dirty="0" smtClean="0"/>
          </a:p>
          <a:p>
            <a:r>
              <a:rPr kumimoji="1" lang="ja-JP" altLang="en-US" b="1" dirty="0" smtClean="0"/>
              <a:t>問題点</a:t>
            </a:r>
          </a:p>
          <a:p>
            <a:pPr lvl="1"/>
            <a:endParaRPr kumimoji="1" lang="en-US" altLang="ja-JP" dirty="0" smtClean="0"/>
          </a:p>
          <a:p>
            <a:pPr lvl="1"/>
            <a:r>
              <a:rPr kumimoji="1" lang="ja-JP" altLang="en-US" dirty="0" smtClean="0"/>
              <a:t>入力に近い層</a:t>
            </a:r>
            <a:r>
              <a:rPr kumimoji="1" lang="en-US" altLang="ja-JP" dirty="0" smtClean="0"/>
              <a:t> (</a:t>
            </a:r>
            <a:r>
              <a:rPr kumimoji="1" lang="ja-JP" altLang="en-US" dirty="0" smtClean="0"/>
              <a:t>出力から遠い層）が学習しない</a:t>
            </a:r>
          </a:p>
          <a:p>
            <a:pPr lvl="2"/>
            <a:r>
              <a:rPr kumimoji="1" lang="ja-JP" altLang="en-US" dirty="0" smtClean="0"/>
              <a:t>勾配消失問題</a:t>
            </a:r>
          </a:p>
          <a:p>
            <a:pPr lvl="1"/>
            <a:endParaRPr kumimoji="1" lang="en-US" altLang="ja-JP" dirty="0" smtClean="0"/>
          </a:p>
          <a:p>
            <a:pPr lvl="1"/>
            <a:r>
              <a:rPr kumimoji="1" lang="ja-JP" altLang="en-US" dirty="0" smtClean="0"/>
              <a:t>過学習しやすい</a:t>
            </a:r>
            <a:r>
              <a:rPr kumimoji="1" lang="en-US" altLang="ja-JP" dirty="0" smtClean="0"/>
              <a:t> (</a:t>
            </a:r>
            <a:r>
              <a:rPr kumimoji="1" lang="ja-JP" altLang="en-US" dirty="0" smtClean="0"/>
              <a:t>表現能力が強すぎる</a:t>
            </a:r>
            <a:r>
              <a:rPr kumimoji="1" lang="en-US" altLang="ja-JP" dirty="0" smtClean="0"/>
              <a:t>)</a:t>
            </a:r>
            <a:endParaRPr kumimoji="1" lang="ja-JP" altLang="en-US" dirty="0" smtClean="0"/>
          </a:p>
        </p:txBody>
      </p:sp>
      <p:pic>
        <p:nvPicPr>
          <p:cNvPr id="4" name="Picture 3"/>
          <p:cNvPicPr>
            <a:picLocks noChangeAspect="1"/>
          </p:cNvPicPr>
          <p:nvPr/>
        </p:nvPicPr>
        <p:blipFill>
          <a:blip r:embed="rId2"/>
          <a:stretch>
            <a:fillRect/>
          </a:stretch>
        </p:blipFill>
        <p:spPr>
          <a:xfrm>
            <a:off x="8310880" y="3139919"/>
            <a:ext cx="2844800" cy="2197100"/>
          </a:xfrm>
          <a:prstGeom prst="rect">
            <a:avLst/>
          </a:prstGeom>
        </p:spPr>
      </p:pic>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776532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なぜ今になって成功したか</a:t>
            </a:r>
            <a:endParaRPr kumimoji="1" lang="ja-JP" altLang="en-US" dirty="0"/>
          </a:p>
        </p:txBody>
      </p:sp>
      <p:sp>
        <p:nvSpPr>
          <p:cNvPr id="3" name="Content Placeholder 2"/>
          <p:cNvSpPr>
            <a:spLocks noGrp="1"/>
          </p:cNvSpPr>
          <p:nvPr>
            <p:ph idx="1"/>
          </p:nvPr>
        </p:nvSpPr>
        <p:spPr/>
        <p:txBody>
          <a:bodyPr>
            <a:normAutofit/>
          </a:bodyPr>
          <a:lstStyle/>
          <a:p>
            <a:pPr marL="565186" indent="-457189">
              <a:buFont typeface="+mj-lt"/>
              <a:buAutoNum type="arabicPeriod"/>
            </a:pPr>
            <a:r>
              <a:rPr kumimoji="1" lang="ja-JP" altLang="en-US" dirty="0" smtClean="0"/>
              <a:t>計算機性能の向上</a:t>
            </a:r>
            <a:endParaRPr kumimoji="1" lang="en-US" altLang="ja-JP" dirty="0" smtClean="0"/>
          </a:p>
          <a:p>
            <a:pPr marL="642332" lvl="1" indent="-457189"/>
            <a:r>
              <a:rPr lang="en-US" altLang="ja-JP" dirty="0" smtClean="0"/>
              <a:t>GPGPU</a:t>
            </a:r>
            <a:r>
              <a:rPr lang="ja-JP" altLang="en-US" dirty="0" smtClean="0"/>
              <a:t>の利用や分散コンピューティング</a:t>
            </a:r>
            <a:endParaRPr kumimoji="1" lang="en-US" altLang="ja-JP" dirty="0" smtClean="0"/>
          </a:p>
          <a:p>
            <a:pPr marL="565186" indent="-457189">
              <a:buFont typeface="+mj-lt"/>
              <a:buAutoNum type="arabicPeriod"/>
            </a:pPr>
            <a:r>
              <a:rPr kumimoji="1" lang="ja-JP" altLang="en-US" dirty="0" smtClean="0"/>
              <a:t>大規模データ		</a:t>
            </a:r>
          </a:p>
          <a:p>
            <a:pPr marL="565186" indent="-457189">
              <a:buFont typeface="+mj-lt"/>
              <a:buAutoNum type="arabicPeriod"/>
            </a:pPr>
            <a:r>
              <a:rPr kumimoji="1" lang="ja-JP" altLang="en-US" dirty="0" smtClean="0"/>
              <a:t>正則化や、勾配消失問題に対する様々な工夫</a:t>
            </a:r>
          </a:p>
          <a:p>
            <a:pPr marL="642332" lvl="1" indent="-457189"/>
            <a:r>
              <a:rPr kumimoji="1" lang="en-US" altLang="ja-JP" dirty="0" err="1" smtClean="0"/>
              <a:t>DropOut</a:t>
            </a:r>
            <a:r>
              <a:rPr kumimoji="1" lang="en-US" altLang="ja-JP" dirty="0" smtClean="0"/>
              <a:t>, </a:t>
            </a:r>
            <a:r>
              <a:rPr kumimoji="1" lang="en-US" altLang="ja-JP" dirty="0" err="1" smtClean="0"/>
              <a:t>Pretraining</a:t>
            </a:r>
            <a:r>
              <a:rPr kumimoji="1" lang="en-US" altLang="ja-JP" dirty="0" smtClean="0"/>
              <a:t>, </a:t>
            </a:r>
            <a:r>
              <a:rPr kumimoji="1" lang="en-US" altLang="ja-JP" dirty="0" err="1" smtClean="0"/>
              <a:t>Relu</a:t>
            </a:r>
            <a:endParaRPr kumimoji="1" lang="en-US" altLang="ja-JP" dirty="0" smtClean="0"/>
          </a:p>
          <a:p>
            <a:pPr marL="565186" indent="-457189">
              <a:buFont typeface="+mj-lt"/>
              <a:buAutoNum type="arabicPeriod"/>
            </a:pPr>
            <a:r>
              <a:rPr kumimoji="1" lang="ja-JP" altLang="en-US" dirty="0" smtClean="0"/>
              <a:t>少ないパラメータが層を増やすことができる構造の提案</a:t>
            </a:r>
            <a:endParaRPr lang="en-US" altLang="ja-JP" dirty="0"/>
          </a:p>
          <a:p>
            <a:pPr marL="642332" lvl="1" indent="-457189"/>
            <a:r>
              <a:rPr lang="en-US" altLang="ja-JP" dirty="0" smtClean="0"/>
              <a:t>CNN, RNN</a:t>
            </a:r>
            <a:endParaRPr kumimoji="1" lang="en-US" altLang="ja-JP" dirty="0" smtClean="0"/>
          </a:p>
          <a:p>
            <a:pPr marL="642332" lvl="1" indent="-457189"/>
            <a:endParaRPr kumimoji="1" lang="ja-JP" altLang="en-US" dirty="0" smtClean="0"/>
          </a:p>
          <a:p>
            <a:r>
              <a:rPr kumimoji="1" lang="ja-JP" altLang="en-US" dirty="0" smtClean="0"/>
              <a:t>単純に注目されていなかった</a:t>
            </a:r>
            <a:r>
              <a:rPr kumimoji="1" lang="en-US" altLang="ja-JP" dirty="0" smtClean="0"/>
              <a:t> (</a:t>
            </a:r>
            <a:r>
              <a:rPr kumimoji="1" lang="ja-JP" altLang="en-US" dirty="0" smtClean="0"/>
              <a:t>研究者が少なかった</a:t>
            </a:r>
            <a:r>
              <a:rPr kumimoji="1" lang="en-US" altLang="ja-JP" dirty="0" smtClean="0"/>
              <a:t>)</a:t>
            </a:r>
            <a:endParaRPr kumimoji="1" lang="ja-JP" altLang="en-US" dirty="0" smtClean="0"/>
          </a:p>
          <a:p>
            <a:r>
              <a:rPr kumimoji="1" lang="ja-JP" altLang="en-US" dirty="0" smtClean="0"/>
              <a:t>問題点を少しずつ潰していったら一気に跳ねたという感じ</a:t>
            </a:r>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823796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何がすごいのか</a:t>
            </a:r>
            <a:endParaRPr kumimoji="1" lang="ja-JP" altLang="en-US" dirty="0"/>
          </a:p>
        </p:txBody>
      </p:sp>
      <p:sp>
        <p:nvSpPr>
          <p:cNvPr id="3" name="Content Placeholder 2"/>
          <p:cNvSpPr>
            <a:spLocks noGrp="1"/>
          </p:cNvSpPr>
          <p:nvPr>
            <p:ph idx="1"/>
          </p:nvPr>
        </p:nvSpPr>
        <p:spPr/>
        <p:txBody>
          <a:bodyPr/>
          <a:lstStyle/>
          <a:p>
            <a:r>
              <a:rPr kumimoji="1" lang="ja-JP" altLang="en-US" dirty="0" smtClean="0"/>
              <a:t>基本的に機械学習は</a:t>
            </a:r>
            <a:r>
              <a:rPr kumimoji="1" lang="en-US" altLang="ja-JP" dirty="0" smtClean="0"/>
              <a:t>2</a:t>
            </a:r>
            <a:r>
              <a:rPr kumimoji="1" lang="ja-JP" altLang="en-US" dirty="0" smtClean="0"/>
              <a:t>ステップある</a:t>
            </a:r>
          </a:p>
          <a:p>
            <a:pPr marL="658352" lvl="1" indent="-457189">
              <a:buFont typeface="+mj-lt"/>
              <a:buAutoNum type="arabicPeriod"/>
            </a:pPr>
            <a:endParaRPr kumimoji="1" lang="ja-JP" altLang="en-US" dirty="0" smtClean="0"/>
          </a:p>
          <a:p>
            <a:pPr marL="658352" lvl="1" indent="-457189">
              <a:buFont typeface="+mj-lt"/>
              <a:buAutoNum type="arabicPeriod"/>
            </a:pPr>
            <a:r>
              <a:rPr lang="ja-JP" altLang="en-US" sz="2400" b="1" dirty="0"/>
              <a:t>入力データから</a:t>
            </a:r>
            <a:r>
              <a:rPr lang="ja-JP" altLang="en-US" sz="2400" b="1" dirty="0"/>
              <a:t>人手で特徴量を設計、抽出する</a:t>
            </a:r>
            <a:endParaRPr lang="ja-JP" altLang="en-US" b="1" dirty="0"/>
          </a:p>
          <a:p>
            <a:pPr lvl="2"/>
            <a:r>
              <a:rPr lang="ja-JP" altLang="en-US" sz="2000" dirty="0"/>
              <a:t>音声なら周波数を取り出す</a:t>
            </a:r>
          </a:p>
          <a:p>
            <a:pPr lvl="2"/>
            <a:r>
              <a:rPr lang="ja-JP" altLang="en-US" sz="2000" dirty="0"/>
              <a:t>テキストなら似た意味の言葉を集計したり</a:t>
            </a:r>
          </a:p>
          <a:p>
            <a:pPr marL="384038" lvl="2" indent="0">
              <a:buNone/>
            </a:pPr>
            <a:endParaRPr lang="ja-JP" altLang="en-US" sz="2400" dirty="0"/>
          </a:p>
          <a:p>
            <a:pPr marL="658352" lvl="1" indent="-457189">
              <a:buFont typeface="+mj-lt"/>
              <a:buAutoNum type="arabicPeriod"/>
            </a:pPr>
            <a:r>
              <a:rPr lang="ja-JP" altLang="en-US" sz="2400" b="1" dirty="0"/>
              <a:t>特徴量に対する学習・推論を行うモデルの学習</a:t>
            </a:r>
          </a:p>
          <a:p>
            <a:pPr lvl="2"/>
            <a:r>
              <a:rPr lang="ja-JP" altLang="en-US" sz="2000" dirty="0"/>
              <a:t>線形分離器</a:t>
            </a:r>
            <a:r>
              <a:rPr lang="en-US" altLang="ja-JP" sz="2000" dirty="0"/>
              <a:t> (SVM, Logistic</a:t>
            </a:r>
            <a:r>
              <a:rPr lang="ja-JP" altLang="en-US" sz="2000" dirty="0"/>
              <a:t>回帰</a:t>
            </a:r>
            <a:r>
              <a:rPr lang="en-US" altLang="ja-JP" sz="2000" dirty="0"/>
              <a:t>)</a:t>
            </a:r>
            <a:r>
              <a:rPr lang="ja-JP" altLang="en-US" sz="2000" dirty="0"/>
              <a:t>、非線形分離器</a:t>
            </a:r>
            <a:r>
              <a:rPr lang="en-US" altLang="ja-JP" sz="2000" dirty="0"/>
              <a:t> (Kernel</a:t>
            </a:r>
            <a:r>
              <a:rPr lang="ja-JP" altLang="en-US" sz="2000" dirty="0"/>
              <a:t>法</a:t>
            </a:r>
            <a:r>
              <a:rPr lang="en-US" altLang="ja-JP" sz="2000" dirty="0"/>
              <a:t>, Bayes</a:t>
            </a:r>
            <a:r>
              <a:rPr lang="ja-JP" altLang="en-US" sz="2000" dirty="0"/>
              <a:t>学習</a:t>
            </a:r>
            <a:r>
              <a:rPr lang="en-US" altLang="ja-JP" sz="2000" dirty="0"/>
              <a:t>)</a:t>
            </a:r>
            <a:endParaRPr lang="ja-JP" altLang="en-US" sz="2000" dirty="0"/>
          </a:p>
          <a:p>
            <a:pPr lvl="2"/>
            <a:r>
              <a:rPr lang="ja-JP" altLang="en-US" sz="2000" dirty="0"/>
              <a:t>サンプルベース</a:t>
            </a:r>
            <a:r>
              <a:rPr lang="en-US" altLang="ja-JP" sz="2000" dirty="0"/>
              <a:t> (</a:t>
            </a:r>
            <a:r>
              <a:rPr lang="en-US" altLang="ja-JP" sz="2000" dirty="0" err="1"/>
              <a:t>kNN</a:t>
            </a:r>
            <a:r>
              <a:rPr lang="en-US" altLang="ja-JP" sz="2000" dirty="0"/>
              <a:t>)</a:t>
            </a:r>
            <a:r>
              <a:rPr lang="ja-JP" altLang="en-US" dirty="0" smtClean="0"/>
              <a:t>	</a:t>
            </a:r>
            <a:endParaRPr lang="ja-JP" altLang="en-US" dirty="0"/>
          </a:p>
          <a:p>
            <a:pPr marL="581205" indent="-457189"/>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1595930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何がすごいのか</a:t>
            </a:r>
            <a:endParaRPr kumimoji="1" lang="ja-JP" altLang="en-US" dirty="0"/>
          </a:p>
        </p:txBody>
      </p:sp>
      <p:sp>
        <p:nvSpPr>
          <p:cNvPr id="3" name="Content Placeholder 2"/>
          <p:cNvSpPr>
            <a:spLocks noGrp="1"/>
          </p:cNvSpPr>
          <p:nvPr>
            <p:ph idx="1"/>
          </p:nvPr>
        </p:nvSpPr>
        <p:spPr/>
        <p:txBody>
          <a:bodyPr/>
          <a:lstStyle/>
          <a:p>
            <a:r>
              <a:rPr kumimoji="1" lang="ja-JP" altLang="en-US" dirty="0" smtClean="0"/>
              <a:t>基本的に機械学習は</a:t>
            </a:r>
            <a:r>
              <a:rPr kumimoji="1" lang="en-US" altLang="ja-JP" dirty="0" smtClean="0"/>
              <a:t>2</a:t>
            </a:r>
            <a:r>
              <a:rPr kumimoji="1" lang="ja-JP" altLang="en-US" dirty="0" smtClean="0"/>
              <a:t>ステップある</a:t>
            </a:r>
          </a:p>
          <a:p>
            <a:pPr marL="658352" lvl="1" indent="-457189">
              <a:buFont typeface="+mj-lt"/>
              <a:buAutoNum type="arabicPeriod"/>
            </a:pPr>
            <a:endParaRPr kumimoji="1" lang="ja-JP" altLang="en-US" dirty="0" smtClean="0"/>
          </a:p>
          <a:p>
            <a:pPr marL="658352" lvl="1" indent="-457189">
              <a:buFont typeface="+mj-lt"/>
              <a:buAutoNum type="arabicPeriod"/>
            </a:pPr>
            <a:r>
              <a:rPr lang="ja-JP" altLang="en-US" sz="2400" b="1" dirty="0"/>
              <a:t>入力データから人手で特徴量を設計、抽出する</a:t>
            </a:r>
            <a:endParaRPr lang="ja-JP" altLang="en-US" b="1" dirty="0"/>
          </a:p>
          <a:p>
            <a:pPr lvl="2"/>
            <a:r>
              <a:rPr lang="ja-JP" altLang="en-US" sz="2000" dirty="0"/>
              <a:t>音声なら周波数を取り出す</a:t>
            </a:r>
          </a:p>
          <a:p>
            <a:pPr lvl="2"/>
            <a:r>
              <a:rPr lang="ja-JP" altLang="en-US" sz="2000" dirty="0"/>
              <a:t>テキストなら似た意味の言葉を集計したり</a:t>
            </a:r>
          </a:p>
          <a:p>
            <a:pPr marL="384038" lvl="2" indent="0">
              <a:buNone/>
            </a:pPr>
            <a:endParaRPr lang="ja-JP" altLang="en-US" sz="2400" dirty="0"/>
          </a:p>
          <a:p>
            <a:pPr marL="658352" lvl="1" indent="-457189">
              <a:buFont typeface="+mj-lt"/>
              <a:buAutoNum type="arabicPeriod"/>
            </a:pPr>
            <a:r>
              <a:rPr lang="ja-JP" altLang="en-US" sz="2400" b="1" dirty="0"/>
              <a:t>特徴量に対する学習・推論を行うモデルの学習</a:t>
            </a:r>
          </a:p>
          <a:p>
            <a:pPr lvl="2"/>
            <a:r>
              <a:rPr lang="ja-JP" altLang="en-US" sz="2000" dirty="0"/>
              <a:t>線形分離器</a:t>
            </a:r>
            <a:r>
              <a:rPr lang="en-US" altLang="ja-JP" sz="2000" dirty="0"/>
              <a:t> (SVM, Logistic</a:t>
            </a:r>
            <a:r>
              <a:rPr lang="ja-JP" altLang="en-US" sz="2000" dirty="0"/>
              <a:t>回帰</a:t>
            </a:r>
            <a:r>
              <a:rPr lang="en-US" altLang="ja-JP" sz="2000" dirty="0"/>
              <a:t>)</a:t>
            </a:r>
            <a:r>
              <a:rPr lang="ja-JP" altLang="en-US" sz="2000" dirty="0"/>
              <a:t>、非線形分離器</a:t>
            </a:r>
            <a:r>
              <a:rPr lang="en-US" altLang="ja-JP" sz="2000" dirty="0"/>
              <a:t> (Kernel</a:t>
            </a:r>
            <a:r>
              <a:rPr lang="ja-JP" altLang="en-US" sz="2000" dirty="0"/>
              <a:t>法</a:t>
            </a:r>
            <a:r>
              <a:rPr lang="en-US" altLang="ja-JP" sz="2000" dirty="0"/>
              <a:t>, Bayes</a:t>
            </a:r>
            <a:r>
              <a:rPr lang="ja-JP" altLang="en-US" sz="2000" dirty="0"/>
              <a:t>学習</a:t>
            </a:r>
            <a:r>
              <a:rPr lang="en-US" altLang="ja-JP" sz="2000" dirty="0"/>
              <a:t>)</a:t>
            </a:r>
            <a:endParaRPr lang="ja-JP" altLang="en-US" sz="2000" dirty="0"/>
          </a:p>
          <a:p>
            <a:pPr lvl="2"/>
            <a:r>
              <a:rPr lang="ja-JP" altLang="en-US" sz="2000" dirty="0"/>
              <a:t>サンプルベース</a:t>
            </a:r>
            <a:r>
              <a:rPr lang="en-US" altLang="ja-JP" sz="2000" dirty="0"/>
              <a:t> (</a:t>
            </a:r>
            <a:r>
              <a:rPr lang="en-US" altLang="ja-JP" sz="2000" dirty="0" err="1"/>
              <a:t>kNN</a:t>
            </a:r>
            <a:r>
              <a:rPr lang="en-US" altLang="ja-JP" sz="2000" dirty="0"/>
              <a:t>)</a:t>
            </a:r>
            <a:r>
              <a:rPr lang="ja-JP" altLang="en-US" dirty="0" smtClean="0"/>
              <a:t>	</a:t>
            </a:r>
            <a:endParaRPr lang="ja-JP" altLang="en-US" dirty="0"/>
          </a:p>
          <a:p>
            <a:pPr marL="581205" indent="-457189"/>
            <a:endParaRPr kumimoji="1" lang="ja-JP" altLang="en-US" dirty="0"/>
          </a:p>
        </p:txBody>
      </p:sp>
      <p:sp>
        <p:nvSpPr>
          <p:cNvPr id="5" name="Frame 4"/>
          <p:cNvSpPr/>
          <p:nvPr/>
        </p:nvSpPr>
        <p:spPr>
          <a:xfrm>
            <a:off x="1097281" y="3432747"/>
            <a:ext cx="8601356" cy="1469036"/>
          </a:xfrm>
          <a:prstGeom prst="frame">
            <a:avLst>
              <a:gd name="adj1" fmla="val 3409"/>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FFC000"/>
              </a:solidFill>
            </a:endParaRPr>
          </a:p>
        </p:txBody>
      </p:sp>
      <p:sp>
        <p:nvSpPr>
          <p:cNvPr id="6" name="Oval Callout 5"/>
          <p:cNvSpPr/>
          <p:nvPr/>
        </p:nvSpPr>
        <p:spPr>
          <a:xfrm>
            <a:off x="7615004" y="2102674"/>
            <a:ext cx="3657601" cy="1199213"/>
          </a:xfrm>
          <a:prstGeom prst="wedgeEllipseCallou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a:t>こっちの研究が多かった</a:t>
            </a:r>
            <a:endParaRPr kumimoji="1" lang="ja-JP" altLang="en-US"/>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13127123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何がすごいのか</a:t>
            </a:r>
            <a:endParaRPr kumimoji="1" lang="ja-JP" altLang="en-US" dirty="0"/>
          </a:p>
        </p:txBody>
      </p:sp>
      <p:sp>
        <p:nvSpPr>
          <p:cNvPr id="3" name="Content Placeholder 2"/>
          <p:cNvSpPr>
            <a:spLocks noGrp="1"/>
          </p:cNvSpPr>
          <p:nvPr>
            <p:ph idx="1"/>
          </p:nvPr>
        </p:nvSpPr>
        <p:spPr/>
        <p:txBody>
          <a:bodyPr/>
          <a:lstStyle/>
          <a:p>
            <a:r>
              <a:rPr kumimoji="1" lang="ja-JP" altLang="en-US" dirty="0" smtClean="0"/>
              <a:t>基本的に機械学習は</a:t>
            </a:r>
            <a:r>
              <a:rPr kumimoji="1" lang="en-US" altLang="ja-JP" dirty="0" smtClean="0"/>
              <a:t>2</a:t>
            </a:r>
            <a:r>
              <a:rPr kumimoji="1" lang="ja-JP" altLang="en-US" dirty="0" smtClean="0"/>
              <a:t>ステップある</a:t>
            </a:r>
          </a:p>
          <a:p>
            <a:pPr marL="658352" lvl="1" indent="-457189">
              <a:buFont typeface="+mj-lt"/>
              <a:buAutoNum type="arabicPeriod"/>
            </a:pPr>
            <a:endParaRPr kumimoji="1" lang="ja-JP" altLang="en-US" dirty="0" smtClean="0"/>
          </a:p>
          <a:p>
            <a:pPr marL="658352" lvl="1" indent="-457189">
              <a:buFont typeface="+mj-lt"/>
              <a:buAutoNum type="arabicPeriod"/>
            </a:pPr>
            <a:r>
              <a:rPr lang="ja-JP" altLang="en-US" sz="2400" b="1" dirty="0"/>
              <a:t>入力データから</a:t>
            </a:r>
            <a:r>
              <a:rPr lang="ja-JP" altLang="en-US" sz="2400" b="1" dirty="0"/>
              <a:t>人手で特徴量を設計、抽出する</a:t>
            </a:r>
            <a:endParaRPr lang="ja-JP" altLang="en-US" b="1" dirty="0"/>
          </a:p>
          <a:p>
            <a:pPr lvl="2"/>
            <a:r>
              <a:rPr lang="ja-JP" altLang="en-US" sz="2000" dirty="0"/>
              <a:t>音声なら周波数を取り出す</a:t>
            </a:r>
          </a:p>
          <a:p>
            <a:pPr lvl="2"/>
            <a:r>
              <a:rPr lang="ja-JP" altLang="en-US" sz="2000" dirty="0"/>
              <a:t>テキストなら似た意味の言葉を集計したり</a:t>
            </a:r>
            <a:endParaRPr lang="en-US" altLang="ja-JP" sz="2000" dirty="0"/>
          </a:p>
          <a:p>
            <a:pPr lvl="2"/>
            <a:endParaRPr lang="ja-JP" altLang="en-US" sz="2400" dirty="0"/>
          </a:p>
          <a:p>
            <a:pPr marL="658352" lvl="1" indent="-457189">
              <a:buFont typeface="+mj-lt"/>
              <a:buAutoNum type="arabicPeriod"/>
            </a:pPr>
            <a:r>
              <a:rPr lang="ja-JP" altLang="en-US" sz="2400" b="1" dirty="0"/>
              <a:t>特徴量に対する学習・推論を行うモデルの学習</a:t>
            </a:r>
          </a:p>
          <a:p>
            <a:pPr lvl="2"/>
            <a:r>
              <a:rPr lang="ja-JP" altLang="en-US" sz="2000" dirty="0"/>
              <a:t>線形分離器</a:t>
            </a:r>
            <a:r>
              <a:rPr lang="en-US" altLang="ja-JP" sz="2000" dirty="0"/>
              <a:t> (SVM, Logistic</a:t>
            </a:r>
            <a:r>
              <a:rPr lang="ja-JP" altLang="en-US" sz="2000" dirty="0"/>
              <a:t>回帰</a:t>
            </a:r>
            <a:r>
              <a:rPr lang="en-US" altLang="ja-JP" sz="2000" dirty="0"/>
              <a:t>)</a:t>
            </a:r>
            <a:r>
              <a:rPr lang="ja-JP" altLang="en-US" sz="2000" dirty="0"/>
              <a:t>、非線形分離器</a:t>
            </a:r>
            <a:r>
              <a:rPr lang="en-US" altLang="ja-JP" sz="2000" dirty="0"/>
              <a:t> (Kernel</a:t>
            </a:r>
            <a:r>
              <a:rPr lang="ja-JP" altLang="en-US" sz="2000" dirty="0"/>
              <a:t>法</a:t>
            </a:r>
            <a:r>
              <a:rPr lang="en-US" altLang="ja-JP" sz="2000" dirty="0"/>
              <a:t>, Bayes</a:t>
            </a:r>
            <a:r>
              <a:rPr lang="ja-JP" altLang="en-US" sz="2000" dirty="0"/>
              <a:t>学習</a:t>
            </a:r>
            <a:r>
              <a:rPr lang="en-US" altLang="ja-JP" sz="2000" dirty="0"/>
              <a:t>)</a:t>
            </a:r>
            <a:endParaRPr lang="ja-JP" altLang="en-US" sz="2000" dirty="0"/>
          </a:p>
          <a:p>
            <a:pPr lvl="2"/>
            <a:r>
              <a:rPr lang="ja-JP" altLang="en-US" sz="2000" dirty="0"/>
              <a:t>サンプルベース</a:t>
            </a:r>
            <a:r>
              <a:rPr lang="en-US" altLang="ja-JP" sz="2000" dirty="0"/>
              <a:t> (</a:t>
            </a:r>
            <a:r>
              <a:rPr lang="en-US" altLang="ja-JP" sz="2000" dirty="0" err="1"/>
              <a:t>kNN</a:t>
            </a:r>
            <a:r>
              <a:rPr lang="en-US" altLang="ja-JP" sz="2000" dirty="0"/>
              <a:t>)</a:t>
            </a:r>
            <a:r>
              <a:rPr lang="ja-JP" altLang="en-US" dirty="0" smtClean="0"/>
              <a:t>	</a:t>
            </a:r>
            <a:endParaRPr lang="ja-JP" altLang="en-US" dirty="0"/>
          </a:p>
        </p:txBody>
      </p:sp>
      <p:sp>
        <p:nvSpPr>
          <p:cNvPr id="4" name="Rounded Rectangle 3"/>
          <p:cNvSpPr/>
          <p:nvPr/>
        </p:nvSpPr>
        <p:spPr>
          <a:xfrm>
            <a:off x="1097280" y="4781862"/>
            <a:ext cx="10058400" cy="1499017"/>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4017"/>
            <a:r>
              <a:rPr kumimoji="1" lang="en-US" altLang="ja-JP" sz="2400" b="1" dirty="0"/>
              <a:t>Deep Learning </a:t>
            </a:r>
            <a:r>
              <a:rPr kumimoji="1" lang="ja-JP" altLang="en-US" sz="2400" b="1" dirty="0"/>
              <a:t>で</a:t>
            </a:r>
            <a:r>
              <a:rPr kumimoji="1" lang="ja-JP" altLang="en-US" sz="2400" b="1" dirty="0"/>
              <a:t>は</a:t>
            </a:r>
            <a:r>
              <a:rPr lang="en-US" altLang="ja-JP" sz="2400" b="1" dirty="0"/>
              <a:t> </a:t>
            </a:r>
            <a:r>
              <a:rPr lang="ja-JP" altLang="en-US" sz="2400" b="1" dirty="0"/>
              <a:t>特徴抽出と識別器</a:t>
            </a:r>
            <a:r>
              <a:rPr lang="ja-JP" altLang="en-US" sz="2400" b="1" dirty="0"/>
              <a:t>をまとめて学習</a:t>
            </a:r>
            <a:r>
              <a:rPr lang="ja-JP" altLang="en-US" sz="2400" b="1" dirty="0"/>
              <a:t>可能</a:t>
            </a:r>
            <a:endParaRPr lang="ja-JP" altLang="en-US" sz="2400" b="1" dirty="0"/>
          </a:p>
          <a:p>
            <a:pPr marL="124017"/>
            <a:r>
              <a:rPr kumimoji="1" lang="ja-JP" altLang="en-US" sz="2400" b="1" dirty="0"/>
              <a:t>その</a:t>
            </a:r>
            <a:r>
              <a:rPr kumimoji="1" lang="ja-JP" altLang="en-US" sz="2400" b="1" dirty="0"/>
              <a:t>うえ</a:t>
            </a:r>
            <a:r>
              <a:rPr kumimoji="1" lang="ja-JP" altLang="en-US" sz="2400" b="1" dirty="0"/>
              <a:t>人手で設計した</a:t>
            </a:r>
            <a:r>
              <a:rPr kumimoji="1" lang="ja-JP" altLang="en-US" sz="2400" b="1" dirty="0"/>
              <a:t>特徴量</a:t>
            </a:r>
            <a:r>
              <a:rPr kumimoji="1" lang="ja-JP" altLang="en-US" sz="2400" b="1" dirty="0"/>
              <a:t>よりも性能が良い</a:t>
            </a:r>
          </a:p>
          <a:p>
            <a:pPr algn="ctr"/>
            <a:r>
              <a:rPr kumimoji="1" lang="ja-JP" altLang="en-US" sz="2800" b="1" dirty="0">
                <a:solidFill>
                  <a:srgbClr val="FF0000"/>
                </a:solidFill>
              </a:rPr>
              <a:t>						</a:t>
            </a:r>
            <a:r>
              <a:rPr kumimoji="1" lang="en-US" altLang="ja-JP" sz="2800" b="1" dirty="0">
                <a:solidFill>
                  <a:srgbClr val="FF0000"/>
                </a:solidFill>
              </a:rPr>
              <a:t>					</a:t>
            </a:r>
            <a:r>
              <a:rPr kumimoji="1" lang="ja-JP" altLang="en-US" sz="2800" b="1" dirty="0">
                <a:solidFill>
                  <a:srgbClr val="FF0000"/>
                </a:solidFill>
              </a:rPr>
              <a:t>→</a:t>
            </a:r>
            <a:r>
              <a:rPr kumimoji="1" lang="en-US" altLang="ja-JP" sz="2800" b="1" dirty="0">
                <a:solidFill>
                  <a:srgbClr val="FF0000"/>
                </a:solidFill>
              </a:rPr>
              <a:t> </a:t>
            </a:r>
            <a:r>
              <a:rPr kumimoji="1" lang="ja-JP" altLang="en-US" sz="2800" b="1" dirty="0">
                <a:solidFill>
                  <a:srgbClr val="FF0000"/>
                </a:solidFill>
              </a:rPr>
              <a:t>表現学習</a:t>
            </a:r>
            <a:endParaRPr kumimoji="1" lang="ja-JP" altLang="en-US" sz="2800" b="1" dirty="0">
              <a:solidFill>
                <a:srgbClr val="FF0000"/>
              </a:solidFill>
            </a:endParaRPr>
          </a:p>
        </p:txBody>
      </p:sp>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6271535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例</a:t>
            </a:r>
            <a:r>
              <a:rPr kumimoji="1" lang="en-US" altLang="ja-JP" dirty="0" smtClean="0"/>
              <a:t>. </a:t>
            </a:r>
            <a:r>
              <a:rPr kumimoji="1" lang="ja-JP" altLang="en-US" dirty="0" smtClean="0"/>
              <a:t>画像認識パイプライン</a:t>
            </a:r>
            <a:endParaRPr kumimoji="1" lang="ja-JP" altLang="en-US" dirty="0"/>
          </a:p>
        </p:txBody>
      </p:sp>
      <p:pic>
        <p:nvPicPr>
          <p:cNvPr id="6" name="Picture 5"/>
          <p:cNvPicPr>
            <a:picLocks noChangeAspect="1"/>
          </p:cNvPicPr>
          <p:nvPr/>
        </p:nvPicPr>
        <p:blipFill>
          <a:blip r:embed="rId2"/>
          <a:stretch>
            <a:fillRect/>
          </a:stretch>
        </p:blipFill>
        <p:spPr>
          <a:xfrm>
            <a:off x="1722823" y="1509321"/>
            <a:ext cx="8807315" cy="4633232"/>
          </a:xfrm>
          <a:prstGeom prst="rect">
            <a:avLst/>
          </a:prstGeom>
        </p:spPr>
      </p:pic>
      <p:sp>
        <p:nvSpPr>
          <p:cNvPr id="7" name="Frame 6"/>
          <p:cNvSpPr/>
          <p:nvPr/>
        </p:nvSpPr>
        <p:spPr>
          <a:xfrm>
            <a:off x="6670623" y="3627620"/>
            <a:ext cx="1768840" cy="2053653"/>
          </a:xfrm>
          <a:prstGeom prst="frame">
            <a:avLst>
              <a:gd name="adj1" fmla="val 4873"/>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cxnSp>
        <p:nvCxnSpPr>
          <p:cNvPr id="9" name="Straight Arrow Connector 8"/>
          <p:cNvCxnSpPr/>
          <p:nvPr/>
        </p:nvCxnSpPr>
        <p:spPr>
          <a:xfrm flipH="1">
            <a:off x="8619346" y="3312827"/>
            <a:ext cx="1184223" cy="513111"/>
          </a:xfrm>
          <a:prstGeom prst="straightConnector1">
            <a:avLst/>
          </a:prstGeom>
          <a:ln>
            <a:solidFill>
              <a:srgbClr val="92D050"/>
            </a:solidFill>
            <a:tailEnd type="triangle"/>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9768756" y="2943495"/>
            <a:ext cx="2478564" cy="400110"/>
          </a:xfrm>
          <a:prstGeom prst="rect">
            <a:avLst/>
          </a:prstGeom>
          <a:noFill/>
        </p:spPr>
        <p:txBody>
          <a:bodyPr wrap="none" rtlCol="0">
            <a:spAutoFit/>
          </a:bodyPr>
          <a:lstStyle/>
          <a:p>
            <a:r>
              <a:rPr kumimoji="1" lang="ja-JP" altLang="en-US" sz="2000" b="1" dirty="0"/>
              <a:t>特徴量が自然に出現</a:t>
            </a:r>
            <a:endParaRPr kumimoji="1" lang="ja-JP" altLang="en-US" sz="2000" b="1" dirty="0"/>
          </a:p>
        </p:txBody>
      </p:sp>
      <p:sp>
        <p:nvSpPr>
          <p:cNvPr id="11" name="Slide Number Placeholder 10"/>
          <p:cNvSpPr>
            <a:spLocks noGrp="1"/>
          </p:cNvSpPr>
          <p:nvPr>
            <p:ph type="sldNum" sz="quarter" idx="12"/>
          </p:nvPr>
        </p:nvSpPr>
        <p:spPr>
          <a:xfrm>
            <a:off x="9900460" y="6459787"/>
            <a:ext cx="1312025" cy="365125"/>
          </a:xfrm>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759316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表現学習</a:t>
            </a:r>
            <a:endParaRPr kumimoji="1" lang="ja-JP" altLang="en-US" dirty="0"/>
          </a:p>
        </p:txBody>
      </p:sp>
      <p:sp>
        <p:nvSpPr>
          <p:cNvPr id="3" name="Content Placeholder 2"/>
          <p:cNvSpPr>
            <a:spLocks noGrp="1"/>
          </p:cNvSpPr>
          <p:nvPr>
            <p:ph idx="1"/>
          </p:nvPr>
        </p:nvSpPr>
        <p:spPr/>
        <p:txBody>
          <a:bodyPr/>
          <a:lstStyle/>
          <a:p>
            <a:r>
              <a:rPr kumimoji="1" lang="ja-JP" altLang="en-US" dirty="0" smtClean="0"/>
              <a:t>総合的かつ抽象的な情報が階層的に抽出される</a:t>
            </a:r>
          </a:p>
          <a:p>
            <a:endParaRPr kumimoji="1" lang="en-US" altLang="ja-JP" dirty="0" smtClean="0"/>
          </a:p>
          <a:p>
            <a:r>
              <a:rPr kumimoji="1" lang="ja-JP" altLang="en-US" dirty="0" smtClean="0"/>
              <a:t>一度学習してしまえば、別のデータセットに対しても特徴抽出器として再利用することができる</a:t>
            </a:r>
            <a:r>
              <a:rPr kumimoji="1" lang="en-US" altLang="ja-JP" dirty="0" smtClean="0"/>
              <a:t> (</a:t>
            </a:r>
            <a:r>
              <a:rPr kumimoji="1" lang="en-US" altLang="ja-JP" dirty="0" err="1" smtClean="0"/>
              <a:t>finetune</a:t>
            </a:r>
            <a:r>
              <a:rPr kumimoji="1" lang="ja-JP" altLang="en-US" dirty="0" smtClean="0"/>
              <a:t>と言われる</a:t>
            </a:r>
            <a:r>
              <a:rPr kumimoji="1" lang="en-US" altLang="ja-JP" dirty="0" smtClean="0"/>
              <a:t>)</a:t>
            </a:r>
          </a:p>
          <a:p>
            <a:pPr marL="107997" indent="0">
              <a:buNone/>
            </a:pPr>
            <a:endParaRPr kumimoji="1" lang="ja-JP" altLang="en-US" dirty="0" smtClean="0"/>
          </a:p>
          <a:p>
            <a:r>
              <a:rPr kumimoji="1" lang="ja-JP" altLang="en-US" dirty="0" smtClean="0"/>
              <a:t>元々のデータには潜在的な構造がある</a:t>
            </a:r>
            <a:r>
              <a:rPr kumimoji="1" lang="en-US" altLang="ja-JP" dirty="0" smtClean="0"/>
              <a:t> (</a:t>
            </a:r>
            <a:r>
              <a:rPr kumimoji="1" lang="ja-JP" altLang="en-US" dirty="0" smtClean="0"/>
              <a:t>多様体仮定</a:t>
            </a:r>
            <a:r>
              <a:rPr kumimoji="1" lang="en-US" altLang="ja-JP" dirty="0" smtClean="0"/>
              <a:t>)</a:t>
            </a:r>
            <a:endParaRPr lang="ja-JP" altLang="en-US" dirty="0" smtClean="0"/>
          </a:p>
          <a:p>
            <a:pPr lvl="1">
              <a:lnSpc>
                <a:spcPct val="150000"/>
              </a:lnSpc>
            </a:pPr>
            <a:r>
              <a:rPr kumimoji="1" lang="ja-JP" altLang="en-US" dirty="0" smtClean="0"/>
              <a:t>高次元の観測データが、より低次元の部分空間上に分布しているという仮定</a:t>
            </a:r>
          </a:p>
          <a:p>
            <a:pPr lvl="1"/>
            <a:r>
              <a:rPr lang="en-US" altLang="ja-JP" dirty="0" smtClean="0"/>
              <a:t>Ex. </a:t>
            </a:r>
            <a:r>
              <a:rPr lang="ja-JP" altLang="en-US" dirty="0" smtClean="0"/>
              <a:t>画像であったら、例えば</a:t>
            </a:r>
            <a:r>
              <a:rPr lang="en-US" altLang="ja-JP" dirty="0" smtClean="0"/>
              <a:t>256 * 256 * 3 </a:t>
            </a:r>
            <a:r>
              <a:rPr lang="ja-JP" altLang="en-US" dirty="0" smtClean="0"/>
              <a:t>次元空間にあるが、実際には色々な制約があるので自由度はもっと小さい</a:t>
            </a:r>
            <a:endParaRPr lang="en-US" altLang="ja-JP" dirty="0" smtClean="0"/>
          </a:p>
          <a:p>
            <a:pPr lvl="1"/>
            <a:r>
              <a:rPr lang="ja-JP" altLang="en-US" dirty="0" smtClean="0"/>
              <a:t>層を重ねることでこの空間を獲得できているのではないか？</a:t>
            </a:r>
            <a:endParaRPr lang="en-US" altLang="ja-JP" dirty="0" smtClean="0"/>
          </a:p>
          <a:p>
            <a:pPr lvl="1"/>
            <a:endParaRPr kumimoji="1" lang="ja-JP" altLang="en-US" dirty="0" smtClean="0"/>
          </a:p>
        </p:txBody>
      </p:sp>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5811011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なぜ深くすると良い？</a:t>
            </a:r>
            <a:endParaRPr kumimoji="1" lang="ja-JP" altLang="en-US" dirty="0"/>
          </a:p>
        </p:txBody>
      </p:sp>
      <p:sp>
        <p:nvSpPr>
          <p:cNvPr id="3" name="Content Placeholder 2"/>
          <p:cNvSpPr>
            <a:spLocks noGrp="1"/>
          </p:cNvSpPr>
          <p:nvPr>
            <p:ph idx="1"/>
          </p:nvPr>
        </p:nvSpPr>
        <p:spPr/>
        <p:txBody>
          <a:bodyPr/>
          <a:lstStyle/>
          <a:p>
            <a:endParaRPr kumimoji="1" lang="ja-JP" altLang="en-US" dirty="0" smtClean="0"/>
          </a:p>
          <a:p>
            <a:r>
              <a:rPr kumimoji="1" lang="ja-JP" altLang="en-US" b="1" dirty="0" smtClean="0"/>
              <a:t>層を増やすと複雑さ</a:t>
            </a:r>
            <a:r>
              <a:rPr kumimoji="1" lang="en-US" altLang="ja-JP" b="1" dirty="0" smtClean="0"/>
              <a:t> (</a:t>
            </a:r>
            <a:r>
              <a:rPr kumimoji="1" lang="ja-JP" altLang="en-US" b="1" dirty="0" smtClean="0"/>
              <a:t>詳細は省きます</a:t>
            </a:r>
            <a:r>
              <a:rPr kumimoji="1" lang="en-US" altLang="ja-JP" b="1" dirty="0" smtClean="0"/>
              <a:t>)</a:t>
            </a:r>
            <a:r>
              <a:rPr kumimoji="1" lang="ja-JP" altLang="en-US" b="1" dirty="0" smtClean="0"/>
              <a:t>が指数的に増大する</a:t>
            </a:r>
            <a:r>
              <a:rPr lang="ja-JP" altLang="en-US" b="1" dirty="0"/>
              <a:t/>
            </a:r>
            <a:br>
              <a:rPr lang="ja-JP" altLang="en-US" b="1" dirty="0"/>
            </a:br>
            <a:r>
              <a:rPr lang="ja-JP" altLang="en-US" b="1" dirty="0" smtClean="0"/>
              <a:t>								</a:t>
            </a:r>
            <a:r>
              <a:rPr lang="en-US" altLang="ja-JP" b="1" dirty="0" smtClean="0"/>
              <a:t>..</a:t>
            </a:r>
            <a:r>
              <a:rPr lang="ja-JP" altLang="en-US" b="1" dirty="0" smtClean="0"/>
              <a:t>らしい</a:t>
            </a:r>
          </a:p>
          <a:p>
            <a:r>
              <a:rPr kumimoji="1" lang="ja-JP" altLang="en-US" dirty="0" smtClean="0"/>
              <a:t>↑が正しいならある複雑さを達成する際に必要なパラメータ数は小さくなる</a:t>
            </a:r>
          </a:p>
          <a:p>
            <a:pPr marL="107997" indent="0">
              <a:buNone/>
            </a:pPr>
            <a:endParaRPr kumimoji="1" lang="ja-JP" altLang="en-US" dirty="0" smtClean="0"/>
          </a:p>
        </p:txBody>
      </p:sp>
      <p:sp>
        <p:nvSpPr>
          <p:cNvPr id="4" name="Right Arrow 3"/>
          <p:cNvSpPr/>
          <p:nvPr/>
        </p:nvSpPr>
        <p:spPr>
          <a:xfrm>
            <a:off x="1538742" y="4219731"/>
            <a:ext cx="957871" cy="524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Rounded Rectangle 4"/>
          <p:cNvSpPr/>
          <p:nvPr/>
        </p:nvSpPr>
        <p:spPr>
          <a:xfrm>
            <a:off x="2743200" y="3387778"/>
            <a:ext cx="3837483" cy="2188564"/>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44" indent="-285744">
              <a:buFont typeface="Arial" charset="0"/>
              <a:buChar char="•"/>
            </a:pPr>
            <a:r>
              <a:rPr kumimoji="1" lang="ja-JP" altLang="en-US" sz="2400" b="1" dirty="0"/>
              <a:t>汎化性能の向上</a:t>
            </a:r>
          </a:p>
          <a:p>
            <a:pPr marL="285744" indent="-285744">
              <a:buFont typeface="Arial" charset="0"/>
              <a:buChar char="•"/>
            </a:pPr>
            <a:endParaRPr kumimoji="1" lang="ja-JP" altLang="en-US" sz="2400" b="1" dirty="0"/>
          </a:p>
          <a:p>
            <a:pPr marL="285744" indent="-285744">
              <a:buFont typeface="Arial" charset="0"/>
              <a:buChar char="•"/>
            </a:pPr>
            <a:r>
              <a:rPr kumimoji="1" lang="ja-JP" altLang="en-US" sz="2400" b="1" dirty="0"/>
              <a:t>現実的な計算量</a:t>
            </a:r>
            <a:endParaRPr kumimoji="1" lang="ja-JP" altLang="en-US" sz="2400" b="1" dirty="0"/>
          </a:p>
        </p:txBody>
      </p:sp>
      <p:sp>
        <p:nvSpPr>
          <p:cNvPr id="6" name="TextBox 5"/>
          <p:cNvSpPr txBox="1"/>
          <p:nvPr/>
        </p:nvSpPr>
        <p:spPr>
          <a:xfrm>
            <a:off x="6735581" y="4646280"/>
            <a:ext cx="5456420" cy="1200329"/>
          </a:xfrm>
          <a:prstGeom prst="rect">
            <a:avLst/>
          </a:prstGeom>
          <a:noFill/>
        </p:spPr>
        <p:txBody>
          <a:bodyPr wrap="square" rtlCol="0">
            <a:spAutoFit/>
          </a:bodyPr>
          <a:lstStyle/>
          <a:p>
            <a:r>
              <a:rPr kumimoji="1" lang="ja-JP" altLang="en-US" sz="2400" dirty="0"/>
              <a:t>言い換えれば同じパフォーマンスを</a:t>
            </a:r>
            <a:br>
              <a:rPr kumimoji="1" lang="ja-JP" altLang="en-US" sz="2400" dirty="0"/>
            </a:br>
            <a:r>
              <a:rPr kumimoji="1" lang="ja-JP" altLang="en-US" sz="2400" dirty="0"/>
              <a:t>出そうとすると従来の浅いネットワークでは凄まじい量のパラメータが必要</a:t>
            </a:r>
            <a:endParaRPr kumimoji="1" lang="ja-JP" altLang="en-US" sz="2400" dirty="0"/>
          </a:p>
        </p:txBody>
      </p:sp>
      <p:sp>
        <p:nvSpPr>
          <p:cNvPr id="7" name="Slide Number Placeholder 6"/>
          <p:cNvSpPr>
            <a:spLocks noGrp="1"/>
          </p:cNvSpPr>
          <p:nvPr>
            <p:ph type="sldNum" sz="quarter" idx="12"/>
          </p:nvPr>
        </p:nvSpPr>
        <p:spPr>
          <a:xfrm>
            <a:off x="9900460" y="6459787"/>
            <a:ext cx="1312025" cy="365125"/>
          </a:xfrm>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1050760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Deep Learning</a:t>
            </a:r>
            <a:r>
              <a:rPr kumimoji="1" lang="ja-JP" altLang="en-US" dirty="0" smtClean="0"/>
              <a:t>以前と以後</a:t>
            </a:r>
            <a:endParaRPr kumimoji="1" lang="ja-JP" altLang="en-US" dirty="0"/>
          </a:p>
        </p:txBody>
      </p:sp>
      <p:sp>
        <p:nvSpPr>
          <p:cNvPr id="3" name="Content Placeholder 2"/>
          <p:cNvSpPr>
            <a:spLocks noGrp="1"/>
          </p:cNvSpPr>
          <p:nvPr>
            <p:ph idx="1"/>
          </p:nvPr>
        </p:nvSpPr>
        <p:spPr/>
        <p:txBody>
          <a:bodyPr/>
          <a:lstStyle/>
          <a:p>
            <a:pPr marL="107997" indent="0">
              <a:buNone/>
            </a:pPr>
            <a:r>
              <a:rPr kumimoji="1" lang="ja-JP" altLang="en-US" b="1" dirty="0" smtClean="0"/>
              <a:t>注意</a:t>
            </a:r>
          </a:p>
          <a:p>
            <a:r>
              <a:rPr kumimoji="1" lang="ja-JP" altLang="en-US" dirty="0" smtClean="0"/>
              <a:t>本質的に新しいことができるようになったわけではない</a:t>
            </a:r>
          </a:p>
          <a:p>
            <a:endParaRPr lang="ja-JP" altLang="en-US" dirty="0"/>
          </a:p>
          <a:p>
            <a:r>
              <a:rPr kumimoji="1" lang="ja-JP" altLang="en-US" dirty="0" smtClean="0"/>
              <a:t>しかし特徴量をうまく設計できなかったものなどもデータさえあれば</a:t>
            </a:r>
            <a:r>
              <a:rPr kumimoji="1" lang="en-US" altLang="ja-JP" dirty="0" smtClean="0"/>
              <a:t/>
            </a:r>
            <a:br>
              <a:rPr kumimoji="1" lang="en-US" altLang="ja-JP" dirty="0" smtClean="0"/>
            </a:br>
            <a:r>
              <a:rPr kumimoji="1" lang="ja-JP" altLang="en-US" dirty="0" smtClean="0"/>
              <a:t>学習が行えるようになった</a:t>
            </a:r>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375283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Outline</a:t>
            </a:r>
            <a:endParaRPr kumimoji="1" lang="ja-JP" altLang="en-US" dirty="0"/>
          </a:p>
        </p:txBody>
      </p:sp>
      <p:sp>
        <p:nvSpPr>
          <p:cNvPr id="3" name="Content Placeholder 2"/>
          <p:cNvSpPr>
            <a:spLocks noGrp="1"/>
          </p:cNvSpPr>
          <p:nvPr>
            <p:ph idx="1"/>
          </p:nvPr>
        </p:nvSpPr>
        <p:spPr/>
        <p:txBody>
          <a:bodyPr/>
          <a:lstStyle/>
          <a:p>
            <a:r>
              <a:rPr kumimoji="1" lang="en-US" altLang="ja-JP" dirty="0" smtClean="0"/>
              <a:t>Deep</a:t>
            </a:r>
            <a:r>
              <a:rPr kumimoji="1" lang="ja-JP" altLang="en-US" dirty="0" smtClean="0"/>
              <a:t> </a:t>
            </a:r>
            <a:r>
              <a:rPr kumimoji="1" lang="en-US" altLang="ja-JP" dirty="0" smtClean="0"/>
              <a:t>Learning</a:t>
            </a:r>
            <a:r>
              <a:rPr kumimoji="1" lang="ja-JP" altLang="en-US" dirty="0" smtClean="0"/>
              <a:t>とは</a:t>
            </a:r>
            <a:endParaRPr lang="ja-JP" altLang="en-US" dirty="0" smtClean="0"/>
          </a:p>
          <a:p>
            <a:endParaRPr kumimoji="1" lang="en-US" altLang="ja-JP" dirty="0" smtClean="0"/>
          </a:p>
          <a:p>
            <a:r>
              <a:rPr kumimoji="1" lang="en-US" altLang="ja-JP" dirty="0" smtClean="0"/>
              <a:t>Convolutional Neural Network</a:t>
            </a:r>
            <a:endParaRPr lang="en-US" altLang="ja-JP" dirty="0"/>
          </a:p>
          <a:p>
            <a:endParaRPr kumimoji="1" lang="en-US" altLang="ja-JP" dirty="0" smtClean="0"/>
          </a:p>
          <a:p>
            <a:r>
              <a:rPr kumimoji="1" lang="en-US" altLang="ja-JP" dirty="0" smtClean="0"/>
              <a:t>Recurrent Neural Network</a:t>
            </a:r>
          </a:p>
          <a:p>
            <a:endParaRPr lang="en-US" altLang="ja-JP" dirty="0"/>
          </a:p>
          <a:p>
            <a:r>
              <a:rPr kumimoji="1" lang="ja-JP" altLang="en-US" dirty="0" smtClean="0"/>
              <a:t>まとめ</a:t>
            </a:r>
            <a:endParaRPr kumimoji="1" lang="en-US" altLang="ja-JP" dirty="0" smtClean="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230026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Convolutional Neural Network</a:t>
            </a:r>
            <a:endParaRPr kumimoji="1" lang="ja-JP" altLang="en-US" dirty="0"/>
          </a:p>
        </p:txBody>
      </p:sp>
      <p:sp>
        <p:nvSpPr>
          <p:cNvPr id="3" name="Content Placeholder 2"/>
          <p:cNvSpPr>
            <a:spLocks noGrp="1"/>
          </p:cNvSpPr>
          <p:nvPr>
            <p:ph idx="1"/>
          </p:nvPr>
        </p:nvSpPr>
        <p:spPr/>
        <p:txBody>
          <a:bodyPr/>
          <a:lstStyle/>
          <a:p>
            <a:r>
              <a:rPr kumimoji="1" lang="ja-JP" altLang="en-US" dirty="0" smtClean="0"/>
              <a:t>脳の視覚野の構造を取り入れたと言われている</a:t>
            </a:r>
          </a:p>
          <a:p>
            <a:r>
              <a:rPr kumimoji="1" lang="ja-JP" altLang="en-US" dirty="0" smtClean="0"/>
              <a:t>画像としての空間配置を保存</a:t>
            </a:r>
            <a:endParaRPr kumimoji="1" lang="en-US" altLang="ja-JP" dirty="0" smtClean="0"/>
          </a:p>
          <a:p>
            <a:r>
              <a:rPr kumimoji="1" lang="ja-JP" altLang="en-US" dirty="0" smtClean="0"/>
              <a:t>画像全体に同じフィルタの畳み込み処理を行う</a:t>
            </a:r>
            <a:endParaRPr kumimoji="1" lang="ja-JP" altLang="en-US" dirty="0"/>
          </a:p>
        </p:txBody>
      </p:sp>
      <p:pic>
        <p:nvPicPr>
          <p:cNvPr id="5" name="Picture 4"/>
          <p:cNvPicPr>
            <a:picLocks noChangeAspect="1"/>
          </p:cNvPicPr>
          <p:nvPr/>
        </p:nvPicPr>
        <p:blipFill>
          <a:blip r:embed="rId2"/>
          <a:stretch>
            <a:fillRect/>
          </a:stretch>
        </p:blipFill>
        <p:spPr>
          <a:xfrm>
            <a:off x="1696627" y="3026183"/>
            <a:ext cx="8859707" cy="3123675"/>
          </a:xfrm>
          <a:prstGeom prst="rect">
            <a:avLst/>
          </a:prstGeom>
        </p:spPr>
      </p:pic>
      <p:sp>
        <p:nvSpPr>
          <p:cNvPr id="6" name="Slide Number Placeholder 5"/>
          <p:cNvSpPr>
            <a:spLocks noGrp="1"/>
          </p:cNvSpPr>
          <p:nvPr>
            <p:ph type="sldNum" sz="quarter" idx="12"/>
          </p:nvPr>
        </p:nvSpPr>
        <p:spPr>
          <a:xfrm>
            <a:off x="9900460" y="6459787"/>
            <a:ext cx="1312025" cy="365125"/>
          </a:xfrm>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2538699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畳み込み処理</a:t>
            </a:r>
            <a:endParaRPr kumimoji="1" lang="ja-JP" altLang="en-US" dirty="0"/>
          </a:p>
        </p:txBody>
      </p:sp>
      <p:sp>
        <p:nvSpPr>
          <p:cNvPr id="3" name="Content Placeholder 2"/>
          <p:cNvSpPr>
            <a:spLocks noGrp="1"/>
          </p:cNvSpPr>
          <p:nvPr>
            <p:ph idx="1"/>
          </p:nvPr>
        </p:nvSpPr>
        <p:spPr/>
        <p:txBody>
          <a:bodyPr/>
          <a:lstStyle/>
          <a:p>
            <a:r>
              <a:rPr kumimoji="1" lang="ja-JP" altLang="en-US" dirty="0" smtClean="0"/>
              <a:t>画像処理における一般的な処理</a:t>
            </a:r>
          </a:p>
          <a:p>
            <a:pPr marL="107997" indent="0">
              <a:buNone/>
            </a:pPr>
            <a:r>
              <a:rPr lang="en-US" altLang="ja-JP" dirty="0" smtClean="0"/>
              <a:t>Ex. </a:t>
            </a:r>
            <a:r>
              <a:rPr lang="ja-JP" altLang="en-US" dirty="0" smtClean="0"/>
              <a:t>エッジ抽出</a:t>
            </a:r>
          </a:p>
          <a:p>
            <a:pPr marL="107997" indent="0">
              <a:buNone/>
            </a:pPr>
            <a:endParaRPr kumimoji="1" lang="ja-JP" altLang="en-US" dirty="0"/>
          </a:p>
          <a:p>
            <a:pPr marL="107997" indent="0">
              <a:buNone/>
            </a:pPr>
            <a:endParaRPr lang="ja-JP" altLang="en-US" dirty="0" smtClean="0"/>
          </a:p>
          <a:p>
            <a:pPr marL="107997" indent="0">
              <a:buNone/>
            </a:pPr>
            <a:endParaRPr kumimoji="1" lang="ja-JP" altLang="en-US" dirty="0"/>
          </a:p>
          <a:p>
            <a:pPr marL="107997" indent="0">
              <a:buNone/>
            </a:pPr>
            <a:endParaRPr lang="ja-JP" altLang="en-US" dirty="0" smtClean="0"/>
          </a:p>
          <a:p>
            <a:pPr marL="107997" indent="0">
              <a:buNone/>
            </a:pPr>
            <a:endParaRPr kumimoji="1" lang="ja-JP" altLang="en-US" dirty="0"/>
          </a:p>
          <a:p>
            <a:r>
              <a:rPr lang="en-US" altLang="ja-JP" dirty="0" smtClean="0"/>
              <a:t>CNN</a:t>
            </a:r>
            <a:r>
              <a:rPr lang="ja-JP" altLang="en-US" dirty="0" smtClean="0"/>
              <a:t>では、このフィルタの係数がパラメータとなっていて、</a:t>
            </a:r>
            <a:br>
              <a:rPr lang="ja-JP" altLang="en-US" dirty="0" smtClean="0"/>
            </a:br>
            <a:r>
              <a:rPr lang="ja-JP" altLang="en-US" dirty="0" smtClean="0"/>
              <a:t>どういう畳込み処理をすれば識別に有効な特徴が得られるかを学習</a:t>
            </a:r>
            <a:endParaRPr kumimoji="1" lang="ja-JP" altLang="en-US" dirty="0"/>
          </a:p>
        </p:txBody>
      </p:sp>
      <p:pic>
        <p:nvPicPr>
          <p:cNvPr id="4" name="Picture 3"/>
          <p:cNvPicPr>
            <a:picLocks noChangeAspect="1"/>
          </p:cNvPicPr>
          <p:nvPr/>
        </p:nvPicPr>
        <p:blipFill>
          <a:blip r:embed="rId2"/>
          <a:stretch>
            <a:fillRect/>
          </a:stretch>
        </p:blipFill>
        <p:spPr>
          <a:xfrm>
            <a:off x="1969469" y="2351450"/>
            <a:ext cx="8104161" cy="2550151"/>
          </a:xfrm>
          <a:prstGeom prst="rect">
            <a:avLst/>
          </a:prstGeom>
        </p:spPr>
      </p:pic>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614371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例</a:t>
            </a:r>
            <a:r>
              <a:rPr kumimoji="1" lang="en-US" altLang="ja-JP" dirty="0" smtClean="0"/>
              <a:t>. </a:t>
            </a:r>
            <a:r>
              <a:rPr kumimoji="1" lang="ja-JP" altLang="en-US" dirty="0" smtClean="0"/>
              <a:t>顔をたくさん学習させた</a:t>
            </a:r>
            <a:r>
              <a:rPr kumimoji="1" lang="en-US" altLang="ja-JP" dirty="0" smtClean="0"/>
              <a:t>CNN</a:t>
            </a:r>
            <a:endParaRPr kumimoji="1" lang="ja-JP" altLang="en-US" dirty="0"/>
          </a:p>
        </p:txBody>
      </p:sp>
      <p:sp>
        <p:nvSpPr>
          <p:cNvPr id="5" name="Content Placeholder 4"/>
          <p:cNvSpPr>
            <a:spLocks noGrp="1"/>
          </p:cNvSpPr>
          <p:nvPr>
            <p:ph idx="1"/>
          </p:nvPr>
        </p:nvSpPr>
        <p:spPr/>
        <p:txBody>
          <a:bodyPr/>
          <a:lstStyle/>
          <a:p>
            <a:endParaRPr kumimoji="1" lang="ja-JP" altLang="en-US" dirty="0" smtClean="0"/>
          </a:p>
          <a:p>
            <a:r>
              <a:rPr kumimoji="1" lang="ja-JP" altLang="en-US" dirty="0" smtClean="0"/>
              <a:t>上の方は下の方で獲得した部品をつないで</a:t>
            </a:r>
            <a:br>
              <a:rPr kumimoji="1" lang="ja-JP" altLang="en-US" dirty="0" smtClean="0"/>
            </a:br>
            <a:r>
              <a:rPr kumimoji="1" lang="ja-JP" altLang="en-US" dirty="0" smtClean="0"/>
              <a:t>より抽象的な概念のようなものを学習</a:t>
            </a:r>
          </a:p>
          <a:p>
            <a:endParaRPr lang="ja-JP" altLang="en-US" dirty="0"/>
          </a:p>
          <a:p>
            <a:pPr marL="107997" indent="0">
              <a:buNone/>
            </a:pPr>
            <a:endParaRPr lang="ja-JP" altLang="en-US" dirty="0"/>
          </a:p>
          <a:p>
            <a:r>
              <a:rPr kumimoji="1" lang="ja-JP" altLang="en-US" dirty="0" smtClean="0"/>
              <a:t>下の方は斜めに反応するだとか曲線に</a:t>
            </a:r>
            <a:br>
              <a:rPr kumimoji="1" lang="ja-JP" altLang="en-US" dirty="0" smtClean="0"/>
            </a:br>
            <a:r>
              <a:rPr kumimoji="1" lang="ja-JP" altLang="en-US" dirty="0" smtClean="0"/>
              <a:t>反応するだとか</a:t>
            </a:r>
            <a:endParaRPr kumimoji="1" lang="ja-JP" altLang="en-US" dirty="0"/>
          </a:p>
        </p:txBody>
      </p:sp>
      <p:pic>
        <p:nvPicPr>
          <p:cNvPr id="6" name="Content Placeholder 3"/>
          <p:cNvPicPr>
            <a:picLocks noChangeAspect="1"/>
          </p:cNvPicPr>
          <p:nvPr/>
        </p:nvPicPr>
        <p:blipFill>
          <a:blip r:embed="rId2"/>
          <a:stretch>
            <a:fillRect/>
          </a:stretch>
        </p:blipFill>
        <p:spPr>
          <a:xfrm>
            <a:off x="7278513" y="1383957"/>
            <a:ext cx="3877169" cy="4973899"/>
          </a:xfrm>
          <a:prstGeom prst="rect">
            <a:avLst/>
          </a:prstGeom>
        </p:spPr>
      </p:pic>
      <p:sp>
        <p:nvSpPr>
          <p:cNvPr id="7" name="Slide Number Placeholder 6"/>
          <p:cNvSpPr>
            <a:spLocks noGrp="1"/>
          </p:cNvSpPr>
          <p:nvPr>
            <p:ph type="sldNum" sz="quarter" idx="12"/>
          </p:nvPr>
        </p:nvSpPr>
        <p:spPr>
          <a:xfrm>
            <a:off x="9900460" y="6459787"/>
            <a:ext cx="1312025" cy="365125"/>
          </a:xfrm>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2094279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CNN</a:t>
            </a:r>
            <a:r>
              <a:rPr kumimoji="1" lang="ja-JP" altLang="en-US" dirty="0" smtClean="0"/>
              <a:t>がうまくいく理由</a:t>
            </a:r>
            <a:endParaRPr kumimoji="1" lang="ja-JP" altLang="en-US" dirty="0"/>
          </a:p>
        </p:txBody>
      </p:sp>
      <p:sp>
        <p:nvSpPr>
          <p:cNvPr id="3" name="Content Placeholder 2"/>
          <p:cNvSpPr>
            <a:spLocks noGrp="1"/>
          </p:cNvSpPr>
          <p:nvPr>
            <p:ph idx="1"/>
          </p:nvPr>
        </p:nvSpPr>
        <p:spPr/>
        <p:txBody>
          <a:bodyPr>
            <a:normAutofit/>
          </a:bodyPr>
          <a:lstStyle/>
          <a:p>
            <a:r>
              <a:rPr kumimoji="1" lang="ja-JP" altLang="en-US" dirty="0" smtClean="0"/>
              <a:t>局所性をうまくモデル化している</a:t>
            </a:r>
          </a:p>
          <a:p>
            <a:r>
              <a:rPr kumimoji="1" lang="ja-JP" altLang="en-US" dirty="0" smtClean="0"/>
              <a:t>位置不変性を獲得している</a:t>
            </a:r>
          </a:p>
          <a:p>
            <a:r>
              <a:rPr kumimoji="1" lang="ja-JP" altLang="en-US" dirty="0" smtClean="0"/>
              <a:t>パラメータを共有しているので少量パラメータで層を深くすることができる</a:t>
            </a:r>
          </a:p>
          <a:p>
            <a:endParaRPr kumimoji="1" lang="ja-JP" altLang="en-US" dirty="0" smtClean="0"/>
          </a:p>
          <a:p>
            <a:endParaRPr lang="ja-JP" altLang="en-US" dirty="0"/>
          </a:p>
          <a:p>
            <a:r>
              <a:rPr kumimoji="1" lang="ja-JP" altLang="en-US" dirty="0" smtClean="0"/>
              <a:t>正直</a:t>
            </a:r>
            <a:r>
              <a:rPr kumimoji="1" lang="en-US" altLang="ja-JP" dirty="0" smtClean="0"/>
              <a:t>CNN</a:t>
            </a:r>
            <a:r>
              <a:rPr kumimoji="1" lang="ja-JP" altLang="en-US" dirty="0" smtClean="0"/>
              <a:t>が圧倒的にうまくいったからこれだけ</a:t>
            </a:r>
            <a:r>
              <a:rPr kumimoji="1" lang="en-US" altLang="ja-JP" dirty="0" smtClean="0"/>
              <a:t>deep learning</a:t>
            </a:r>
            <a:r>
              <a:rPr kumimoji="1" lang="ja-JP" altLang="en-US" dirty="0" smtClean="0"/>
              <a:t>が流行っていると</a:t>
            </a:r>
            <a:br>
              <a:rPr kumimoji="1" lang="ja-JP" altLang="en-US" dirty="0" smtClean="0"/>
            </a:br>
            <a:r>
              <a:rPr kumimoji="1" lang="ja-JP" altLang="en-US" dirty="0" smtClean="0"/>
              <a:t>言っても過言ではない</a:t>
            </a:r>
            <a:endParaRPr lang="ja-JP" altLang="en-US" dirty="0" smtClean="0"/>
          </a:p>
          <a:p>
            <a:r>
              <a:rPr lang="ja-JP" altLang="en-US" dirty="0" smtClean="0"/>
              <a:t>そもそも画像は非常に高次元で扱いが難しいので人手による特徴設計が最適ではなかった</a:t>
            </a:r>
            <a:endParaRPr kumimoji="1" lang="ja-JP" altLang="en-US" dirty="0" smtClean="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21418659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CNN</a:t>
            </a:r>
            <a:r>
              <a:rPr kumimoji="1" lang="ja-JP" altLang="en-US" dirty="0" smtClean="0"/>
              <a:t>の応用</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2006243" y="1414281"/>
            <a:ext cx="7347620" cy="4761332"/>
          </a:xfrm>
          <a:prstGeom prst="rect">
            <a:avLst/>
          </a:prstGeom>
        </p:spPr>
      </p:pic>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144981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CNN</a:t>
            </a:r>
            <a:r>
              <a:rPr lang="ja-JP" altLang="en-US" dirty="0"/>
              <a:t>の応用</a:t>
            </a:r>
            <a:endParaRPr kumimoji="1" lang="ja-JP" altLang="en-US" dirty="0"/>
          </a:p>
        </p:txBody>
      </p:sp>
      <p:pic>
        <p:nvPicPr>
          <p:cNvPr id="10" name="Content Placeholder 9"/>
          <p:cNvPicPr>
            <a:picLocks noGrp="1" noChangeAspect="1"/>
          </p:cNvPicPr>
          <p:nvPr>
            <p:ph idx="1"/>
          </p:nvPr>
        </p:nvPicPr>
        <p:blipFill>
          <a:blip r:embed="rId3"/>
          <a:stretch>
            <a:fillRect/>
          </a:stretch>
        </p:blipFill>
        <p:spPr>
          <a:xfrm>
            <a:off x="2187394" y="1316701"/>
            <a:ext cx="7406311" cy="5019663"/>
          </a:xfrm>
          <a:prstGeom prst="rect">
            <a:avLst/>
          </a:prstGeom>
        </p:spPr>
      </p:pic>
      <p:sp>
        <p:nvSpPr>
          <p:cNvPr id="11" name="Slide Number Placeholder 10"/>
          <p:cNvSpPr>
            <a:spLocks noGrp="1"/>
          </p:cNvSpPr>
          <p:nvPr>
            <p:ph type="sldNum" sz="quarter" idx="12"/>
          </p:nvPr>
        </p:nvSpPr>
        <p:spPr>
          <a:xfrm>
            <a:off x="9900460" y="6459787"/>
            <a:ext cx="1312025" cy="365125"/>
          </a:xfrm>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639980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Recurrent Neural Network</a:t>
            </a:r>
            <a:endParaRPr kumimoji="1" lang="ja-JP" altLang="en-US" dirty="0"/>
          </a:p>
        </p:txBody>
      </p:sp>
      <p:sp>
        <p:nvSpPr>
          <p:cNvPr id="3" name="Content Placeholder 2"/>
          <p:cNvSpPr>
            <a:spLocks noGrp="1"/>
          </p:cNvSpPr>
          <p:nvPr>
            <p:ph idx="1"/>
          </p:nvPr>
        </p:nvSpPr>
        <p:spPr/>
        <p:txBody>
          <a:bodyPr/>
          <a:lstStyle/>
          <a:p>
            <a:endParaRPr kumimoji="1" lang="ja-JP" altLang="en-US" dirty="0" smtClean="0"/>
          </a:p>
          <a:p>
            <a:r>
              <a:rPr lang="ja-JP" altLang="en-US" dirty="0"/>
              <a:t>時系列</a:t>
            </a:r>
            <a:r>
              <a:rPr lang="ja-JP" altLang="en-US" dirty="0" smtClean="0"/>
              <a:t>データ</a:t>
            </a:r>
            <a:r>
              <a:rPr lang="ja-JP" altLang="en-US" dirty="0" smtClean="0"/>
              <a:t>をニューラルネットワークでモデリングしたい</a:t>
            </a:r>
            <a:r>
              <a:rPr lang="en-US" altLang="ja-JP" dirty="0" smtClean="0"/>
              <a:t>!!</a:t>
            </a:r>
          </a:p>
          <a:p>
            <a:endParaRPr lang="en-US" altLang="ja-JP" dirty="0"/>
          </a:p>
          <a:p>
            <a:endParaRPr lang="ja-JP" altLang="en-US" dirty="0"/>
          </a:p>
          <a:p>
            <a:pPr marL="107997" indent="0">
              <a:buNone/>
            </a:pPr>
            <a:endParaRPr kumimoji="1" lang="en-US" altLang="ja-JP" dirty="0" smtClean="0"/>
          </a:p>
          <a:p>
            <a:endParaRPr kumimoji="1" lang="ja-JP" altLang="en-US" dirty="0" smtClean="0"/>
          </a:p>
          <a:p>
            <a:pPr lvl="1"/>
            <a:endParaRPr kumimoji="1" lang="ja-JP" altLang="en-US" dirty="0"/>
          </a:p>
        </p:txBody>
      </p:sp>
      <p:pic>
        <p:nvPicPr>
          <p:cNvPr id="7" name="Picture 6"/>
          <p:cNvPicPr>
            <a:picLocks noChangeAspect="1"/>
          </p:cNvPicPr>
          <p:nvPr/>
        </p:nvPicPr>
        <p:blipFill>
          <a:blip r:embed="rId2"/>
          <a:stretch>
            <a:fillRect/>
          </a:stretch>
        </p:blipFill>
        <p:spPr>
          <a:xfrm>
            <a:off x="4742181" y="4177829"/>
            <a:ext cx="6413500" cy="355600"/>
          </a:xfrm>
          <a:prstGeom prst="rect">
            <a:avLst/>
          </a:prstGeom>
        </p:spPr>
      </p:pic>
      <p:pic>
        <p:nvPicPr>
          <p:cNvPr id="9" name="Picture 8"/>
          <p:cNvPicPr>
            <a:picLocks noChangeAspect="1"/>
          </p:cNvPicPr>
          <p:nvPr/>
        </p:nvPicPr>
        <p:blipFill>
          <a:blip r:embed="rId3"/>
          <a:stretch>
            <a:fillRect/>
          </a:stretch>
        </p:blipFill>
        <p:spPr>
          <a:xfrm>
            <a:off x="1918949" y="2383281"/>
            <a:ext cx="8079491" cy="3589097"/>
          </a:xfrm>
          <a:prstGeom prst="rect">
            <a:avLst/>
          </a:prstGeom>
        </p:spPr>
      </p:pic>
      <p:sp>
        <p:nvSpPr>
          <p:cNvPr id="10" name="TextBox 9"/>
          <p:cNvSpPr txBox="1"/>
          <p:nvPr/>
        </p:nvSpPr>
        <p:spPr>
          <a:xfrm>
            <a:off x="5803990" y="4031073"/>
            <a:ext cx="5016117" cy="369332"/>
          </a:xfrm>
          <a:prstGeom prst="rect">
            <a:avLst/>
          </a:prstGeom>
          <a:noFill/>
        </p:spPr>
        <p:txBody>
          <a:bodyPr wrap="none" rtlCol="0">
            <a:spAutoFit/>
          </a:bodyPr>
          <a:lstStyle/>
          <a:p>
            <a:r>
              <a:rPr kumimoji="1" lang="ja-JP" altLang="en-US" dirty="0"/>
              <a:t>石川先生は面白くないという</a:t>
            </a:r>
            <a:r>
              <a:rPr kumimoji="1" lang="ja-JP" altLang="en-US"/>
              <a:t>人は誰もいないだろう</a:t>
            </a:r>
            <a:endParaRPr kumimoji="1" lang="ja-JP" altLang="en-US" dirty="0"/>
          </a:p>
        </p:txBody>
      </p:sp>
      <p:sp>
        <p:nvSpPr>
          <p:cNvPr id="11" name="TextBox 10"/>
          <p:cNvSpPr txBox="1"/>
          <p:nvPr/>
        </p:nvSpPr>
        <p:spPr>
          <a:xfrm>
            <a:off x="7705884" y="4698906"/>
            <a:ext cx="2871177" cy="369332"/>
          </a:xfrm>
          <a:prstGeom prst="rect">
            <a:avLst/>
          </a:prstGeom>
          <a:noFill/>
        </p:spPr>
        <p:txBody>
          <a:bodyPr wrap="square" rtlCol="0">
            <a:spAutoFit/>
          </a:bodyPr>
          <a:lstStyle/>
          <a:p>
            <a:r>
              <a:rPr kumimoji="1" lang="ja-JP" altLang="en-US" dirty="0"/>
              <a:t>→</a:t>
            </a:r>
            <a:r>
              <a:rPr kumimoji="1" lang="en-US" altLang="ja-JP" dirty="0"/>
              <a:t> </a:t>
            </a:r>
            <a:r>
              <a:rPr kumimoji="1" lang="ja-JP" altLang="en-US" dirty="0"/>
              <a:t>ポジティブに評価</a:t>
            </a:r>
            <a:r>
              <a:rPr kumimoji="1" lang="en-US" altLang="ja-JP" dirty="0"/>
              <a:t> !!</a:t>
            </a:r>
            <a:endParaRPr kumimoji="1" lang="ja-JP" altLang="en-US" dirty="0"/>
          </a:p>
        </p:txBody>
      </p:sp>
      <p:sp>
        <p:nvSpPr>
          <p:cNvPr id="13" name="Slide Number Placeholder 12"/>
          <p:cNvSpPr>
            <a:spLocks noGrp="1"/>
          </p:cNvSpPr>
          <p:nvPr>
            <p:ph type="sldNum" sz="quarter" idx="12"/>
          </p:nvPr>
        </p:nvSpPr>
        <p:spPr>
          <a:xfrm>
            <a:off x="9900460" y="6459787"/>
            <a:ext cx="1312025" cy="365125"/>
          </a:xfrm>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191860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smtClean="0"/>
              <a:t>系列データ</a:t>
            </a:r>
            <a:r>
              <a:rPr lang="ja-JP" altLang="en-US" dirty="0" smtClean="0"/>
              <a:t>の機械学習</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ja-JP" altLang="en-US" sz="2000" dirty="0"/>
                  <a:t>非系列データでは、データとラベルが</a:t>
                </a:r>
                <a:r>
                  <a:rPr lang="en-US" altLang="ja-JP" sz="2000" dirty="0"/>
                  <a:t>1</a:t>
                </a:r>
                <a:r>
                  <a:rPr lang="ja-JP" altLang="en-US" sz="2000" dirty="0"/>
                  <a:t>対</a:t>
                </a:r>
                <a:r>
                  <a:rPr lang="en-US" altLang="ja-JP" sz="2000" dirty="0"/>
                  <a:t>1</a:t>
                </a:r>
                <a:r>
                  <a:rPr lang="ja-JP" altLang="en-US" sz="2000" dirty="0"/>
                  <a:t>対応</a:t>
                </a:r>
              </a:p>
              <a:p>
                <a:pPr lvl="1">
                  <a:lnSpc>
                    <a:spcPct val="150000"/>
                  </a:lnSpc>
                </a:pPr>
                <a14:m>
                  <m:oMath xmlns:m="http://schemas.openxmlformats.org/officeDocument/2006/math">
                    <m:r>
                      <a:rPr lang="en-US" altLang="ja-JP" b="1" i="1">
                        <a:latin typeface="Cambria Math" charset="0"/>
                      </a:rPr>
                      <m:t> </m:t>
                    </m:r>
                    <m:r>
                      <a:rPr lang="en-US" altLang="ja-JP" b="1" i="1">
                        <a:latin typeface="Cambria Math" charset="0"/>
                      </a:rPr>
                      <m:t>𝒆𝒙</m:t>
                    </m:r>
                    <m:r>
                      <a:rPr lang="en-US" altLang="ja-JP" b="1" i="1">
                        <a:latin typeface="Cambria Math" charset="0"/>
                      </a:rPr>
                      <m:t>.  </m:t>
                    </m:r>
                    <m:r>
                      <a:rPr lang="en-US" altLang="ja-JP" b="1" i="1">
                        <a:latin typeface="Cambria Math" charset="0"/>
                      </a:rPr>
                      <m:t>𝑷</m:t>
                    </m:r>
                    <m:d>
                      <m:dPr>
                        <m:endChr m:val="|"/>
                        <m:ctrlPr>
                          <a:rPr lang="en-US" altLang="ja-JP" b="1" i="1">
                            <a:latin typeface="Cambria Math" charset="0"/>
                          </a:rPr>
                        </m:ctrlPr>
                      </m:dPr>
                      <m:e>
                        <m:r>
                          <a:rPr lang="en-US" altLang="ja-JP" b="1" i="1">
                            <a:latin typeface="Cambria Math" charset="0"/>
                          </a:rPr>
                          <m:t>𝒚</m:t>
                        </m:r>
                        <m:r>
                          <a:rPr lang="en-US" altLang="ja-JP" b="1" i="1">
                            <a:latin typeface="Cambria Math" charset="0"/>
                          </a:rPr>
                          <m:t> </m:t>
                        </m:r>
                      </m:e>
                    </m:d>
                    <m:r>
                      <a:rPr lang="en-US" altLang="ja-JP" b="1" i="1">
                        <a:latin typeface="Cambria Math" charset="0"/>
                      </a:rPr>
                      <m:t> </m:t>
                    </m:r>
                    <m:r>
                      <a:rPr lang="en-US" altLang="ja-JP" b="1" i="1">
                        <a:latin typeface="Cambria Math" charset="0"/>
                      </a:rPr>
                      <m:t>𝒙</m:t>
                    </m:r>
                    <m:r>
                      <a:rPr lang="en-US" altLang="ja-JP" b="1" i="1">
                        <a:latin typeface="Cambria Math" charset="0"/>
                      </a:rPr>
                      <m:t>)=</m:t>
                    </m:r>
                    <m:r>
                      <a:rPr lang="en-US" altLang="ja-JP" b="1" i="1">
                        <a:latin typeface="Cambria Math" charset="0"/>
                      </a:rPr>
                      <m:t>𝒇</m:t>
                    </m:r>
                    <m:r>
                      <a:rPr lang="en-US" altLang="ja-JP" b="1" i="1">
                        <a:latin typeface="Cambria Math" charset="0"/>
                      </a:rPr>
                      <m:t>(</m:t>
                    </m:r>
                    <m:r>
                      <a:rPr lang="en-US" altLang="ja-JP" b="1" i="1">
                        <a:latin typeface="Cambria Math" charset="0"/>
                      </a:rPr>
                      <m:t>𝒙</m:t>
                    </m:r>
                    <m:r>
                      <a:rPr lang="en-US" altLang="ja-JP" b="1" i="1">
                        <a:latin typeface="Cambria Math" charset="0"/>
                      </a:rPr>
                      <m:t>)</m:t>
                    </m:r>
                  </m:oMath>
                </a14:m>
                <a:endParaRPr lang="en-US" altLang="ja-JP" dirty="0" smtClean="0"/>
              </a:p>
              <a:p>
                <a:pPr marL="107997" indent="0">
                  <a:lnSpc>
                    <a:spcPct val="150000"/>
                  </a:lnSpc>
                  <a:buNone/>
                </a:pPr>
                <a:r>
                  <a:rPr kumimoji="1" lang="ja-JP" altLang="en-US" dirty="0" smtClean="0"/>
                  <a:t>時系列データ</a:t>
                </a:r>
                <a:endParaRPr lang="en-US" altLang="ja-JP" dirty="0" smtClean="0"/>
              </a:p>
              <a:p>
                <a:pPr marL="581205" indent="-457189">
                  <a:buFont typeface="+mj-lt"/>
                  <a:buAutoNum type="arabicPeriod"/>
                </a:pPr>
                <a:r>
                  <a:rPr lang="ja-JP" altLang="en-US" dirty="0"/>
                  <a:t>系列データとラベルのペアが与えられ</a:t>
                </a:r>
                <a:r>
                  <a:rPr lang="ja-JP" altLang="en-US" dirty="0" smtClean="0"/>
                  <a:t>、</a:t>
                </a:r>
                <a:r>
                  <a:rPr lang="en-US" altLang="ja-JP" dirty="0" smtClean="0"/>
                  <a:t/>
                </a:r>
                <a:br>
                  <a:rPr lang="en-US" altLang="ja-JP" dirty="0" smtClean="0"/>
                </a:br>
                <a:r>
                  <a:rPr lang="ja-JP" altLang="en-US" dirty="0" smtClean="0"/>
                  <a:t>対応を学習</a:t>
                </a:r>
                <a:r>
                  <a:rPr lang="en-US" altLang="ja-JP" dirty="0" smtClean="0"/>
                  <a:t> </a:t>
                </a:r>
                <a:r>
                  <a:rPr lang="ja-JP" altLang="en-US" dirty="0" smtClean="0"/>
                  <a:t>（識別モデル）</a:t>
                </a:r>
                <a:endParaRPr lang="en-US" altLang="ja-JP" dirty="0" smtClean="0"/>
              </a:p>
              <a:p>
                <a:pPr marL="581205" indent="-457189">
                  <a:buFont typeface="+mj-lt"/>
                  <a:buAutoNum type="arabicPeriod"/>
                </a:pPr>
                <a:r>
                  <a:rPr lang="ja-JP" altLang="en-US" dirty="0" smtClean="0"/>
                  <a:t>現在</a:t>
                </a:r>
                <a:r>
                  <a:rPr lang="ja-JP" altLang="en-US" dirty="0"/>
                  <a:t>までの系列を入力されたとき</a:t>
                </a:r>
                <a:r>
                  <a:rPr lang="ja-JP" altLang="en-US" dirty="0" smtClean="0"/>
                  <a:t>、</a:t>
                </a:r>
                <a:r>
                  <a:rPr lang="en-US" altLang="ja-JP" dirty="0" smtClean="0"/>
                  <a:t/>
                </a:r>
                <a:br>
                  <a:rPr lang="en-US" altLang="ja-JP" dirty="0" smtClean="0"/>
                </a:br>
                <a:r>
                  <a:rPr lang="ja-JP" altLang="en-US" dirty="0" smtClean="0"/>
                  <a:t>次</a:t>
                </a:r>
                <a:r>
                  <a:rPr lang="ja-JP" altLang="en-US" dirty="0" smtClean="0"/>
                  <a:t>に出力される系列</a:t>
                </a:r>
                <a:r>
                  <a:rPr lang="ja-JP" altLang="en-US" dirty="0" smtClean="0"/>
                  <a:t>の</a:t>
                </a:r>
                <a:r>
                  <a:rPr lang="ja-JP" altLang="en-US" dirty="0"/>
                  <a:t>確率</a:t>
                </a:r>
                <a:r>
                  <a:rPr lang="ja-JP" altLang="en-US" dirty="0" smtClean="0"/>
                  <a:t>分布</a:t>
                </a:r>
                <a:r>
                  <a:rPr lang="ja-JP" altLang="en-US" dirty="0" smtClean="0"/>
                  <a:t>をモデリング</a:t>
                </a:r>
                <a:r>
                  <a:rPr lang="ja-JP" altLang="en-US" dirty="0"/>
                  <a:t>　</a:t>
                </a:r>
                <a:endParaRPr lang="en-US" altLang="ja-JP" sz="2200" dirty="0"/>
              </a:p>
              <a:p>
                <a:pPr marL="201163" lvl="1" indent="0">
                  <a:buNone/>
                </a:pPr>
                <a:r>
                  <a:rPr lang="en-US" altLang="ja-JP" dirty="0"/>
                  <a:t> </a:t>
                </a:r>
                <a:r>
                  <a:rPr lang="en-US" altLang="ja-JP" dirty="0" smtClean="0"/>
                  <a:t>      </a:t>
                </a:r>
                <a:r>
                  <a:rPr lang="en-US" altLang="ja-JP" sz="2400" dirty="0"/>
                  <a:t>(</a:t>
                </a:r>
                <a:r>
                  <a:rPr lang="ja-JP" altLang="en-US" sz="2400" dirty="0"/>
                  <a:t>生成モデル）</a:t>
                </a:r>
              </a:p>
              <a:p>
                <a:r>
                  <a:rPr kumimoji="1" lang="ja-JP" altLang="en-US" dirty="0" smtClean="0"/>
                  <a:t>従来は</a:t>
                </a:r>
                <a:r>
                  <a:rPr kumimoji="1" lang="en-US" altLang="ja-JP" dirty="0" smtClean="0"/>
                  <a:t>n=2</a:t>
                </a:r>
                <a:r>
                  <a:rPr lang="en-US" altLang="ja-JP" dirty="0" smtClean="0"/>
                  <a:t>, 3</a:t>
                </a:r>
                <a:r>
                  <a:rPr kumimoji="1" lang="ja-JP" altLang="en-US" dirty="0" smtClean="0"/>
                  <a:t>と決め打ちしたりしていた</a:t>
                </a:r>
                <a:r>
                  <a:rPr kumimoji="1" lang="en-US" altLang="ja-JP" dirty="0" smtClean="0"/>
                  <a:t> </a:t>
                </a:r>
                <a:endParaRPr kumimoji="1" lang="ja-JP" altLang="en-US" dirty="0" smtClean="0"/>
              </a:p>
              <a:p>
                <a:pPr lvl="1">
                  <a:lnSpc>
                    <a:spcPct val="160000"/>
                  </a:lnSpc>
                </a:pPr>
                <a:r>
                  <a:rPr kumimoji="1" lang="en-US" altLang="ja-JP" dirty="0" smtClean="0"/>
                  <a:t>n</a:t>
                </a:r>
                <a:r>
                  <a:rPr kumimoji="1" lang="ja-JP" altLang="en-US" dirty="0" smtClean="0"/>
                  <a:t>が大きくなるとパラメータが線形に増える</a:t>
                </a:r>
                <a:endParaRPr kumimoji="1" lang="en-US" altLang="ja-JP" dirty="0" smtClean="0"/>
              </a:p>
              <a:p>
                <a:pPr lvl="1"/>
                <a:endParaRPr kumimoji="1" lang="ja-JP"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27" t="-2446" b="-27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7495082" y="2953061"/>
                <a:ext cx="4173835" cy="523220"/>
              </a:xfrm>
              <a:prstGeom prst="rect">
                <a:avLst/>
              </a:prstGeom>
              <a:noFill/>
            </p:spPr>
            <p:txBody>
              <a:bodyPr wrap="none" rtlCol="0">
                <a:spAutoFit/>
              </a:bodyPr>
              <a:lstStyle/>
              <a:p>
                <a:pPr marL="124017"/>
                <a14:m>
                  <m:oMathPara xmlns:m="http://schemas.openxmlformats.org/officeDocument/2006/math">
                    <m:oMathParaPr>
                      <m:jc m:val="centerGroup"/>
                    </m:oMathParaPr>
                    <m:oMath xmlns:m="http://schemas.openxmlformats.org/officeDocument/2006/math">
                      <m:r>
                        <a:rPr lang="en-US" altLang="ja-JP" sz="2800" b="1" i="1">
                          <a:latin typeface="Cambria Math" charset="0"/>
                        </a:rPr>
                        <m:t>𝑷</m:t>
                      </m:r>
                      <m:d>
                        <m:dPr>
                          <m:endChr m:val="|"/>
                          <m:ctrlPr>
                            <a:rPr lang="en-US" altLang="ja-JP" sz="2800" b="1" i="1">
                              <a:latin typeface="Cambria Math" charset="0"/>
                            </a:rPr>
                          </m:ctrlPr>
                        </m:dPr>
                        <m:e>
                          <m:r>
                            <a:rPr lang="en-US" altLang="ja-JP" sz="2800" b="1" i="1">
                              <a:latin typeface="Cambria Math" charset="0"/>
                            </a:rPr>
                            <m:t>𝒚</m:t>
                          </m:r>
                          <m:r>
                            <a:rPr lang="en-US" altLang="ja-JP" sz="2800" b="1" i="1">
                              <a:latin typeface="Cambria Math" charset="0"/>
                            </a:rPr>
                            <m:t> </m:t>
                          </m:r>
                        </m:e>
                      </m:d>
                      <m:r>
                        <a:rPr lang="en-US" altLang="ja-JP" sz="2800" b="1" i="1">
                          <a:latin typeface="Cambria Math" charset="0"/>
                        </a:rPr>
                        <m:t> </m:t>
                      </m:r>
                      <m:sSub>
                        <m:sSubPr>
                          <m:ctrlPr>
                            <a:rPr lang="en-US" altLang="ja-JP" sz="2800" b="1" i="1">
                              <a:latin typeface="Cambria Math" charset="0"/>
                            </a:rPr>
                          </m:ctrlPr>
                        </m:sSubPr>
                        <m:e>
                          <m:r>
                            <a:rPr lang="en-US" altLang="ja-JP" sz="2800" b="1" i="1">
                              <a:latin typeface="Cambria Math" charset="0"/>
                            </a:rPr>
                            <m:t>𝒙</m:t>
                          </m:r>
                        </m:e>
                        <m:sub>
                          <m:r>
                            <a:rPr lang="en-US" altLang="ja-JP" sz="2800" b="1" i="1">
                              <a:latin typeface="Cambria Math" charset="0"/>
                            </a:rPr>
                            <m:t>𝟏</m:t>
                          </m:r>
                        </m:sub>
                      </m:sSub>
                      <m:r>
                        <a:rPr lang="en-US" altLang="ja-JP" sz="2800" b="1" i="1">
                          <a:latin typeface="Cambria Math" charset="0"/>
                        </a:rPr>
                        <m:t>, </m:t>
                      </m:r>
                      <m:sSub>
                        <m:sSubPr>
                          <m:ctrlPr>
                            <a:rPr lang="en-US" altLang="ja-JP" sz="2800" b="1" i="1">
                              <a:latin typeface="Cambria Math" charset="0"/>
                            </a:rPr>
                          </m:ctrlPr>
                        </m:sSubPr>
                        <m:e>
                          <m:r>
                            <a:rPr lang="en-US" altLang="ja-JP" sz="2800" b="1" i="1">
                              <a:latin typeface="Cambria Math" charset="0"/>
                            </a:rPr>
                            <m:t>𝒙</m:t>
                          </m:r>
                        </m:e>
                        <m:sub>
                          <m:r>
                            <a:rPr lang="en-US" altLang="ja-JP" sz="2800" b="1" i="1">
                              <a:latin typeface="Cambria Math" charset="0"/>
                            </a:rPr>
                            <m:t>𝟐</m:t>
                          </m:r>
                        </m:sub>
                      </m:sSub>
                      <m:r>
                        <a:rPr lang="en-US" altLang="ja-JP" sz="2800" b="1" i="1">
                          <a:latin typeface="Cambria Math" charset="0"/>
                        </a:rPr>
                        <m:t>, …, </m:t>
                      </m:r>
                      <m:sSub>
                        <m:sSubPr>
                          <m:ctrlPr>
                            <a:rPr lang="en-US" altLang="ja-JP" sz="2800" b="1" i="1">
                              <a:latin typeface="Cambria Math" charset="0"/>
                            </a:rPr>
                          </m:ctrlPr>
                        </m:sSubPr>
                        <m:e>
                          <m:r>
                            <a:rPr lang="en-US" altLang="ja-JP" sz="2800" b="1" i="1">
                              <a:latin typeface="Cambria Math" charset="0"/>
                            </a:rPr>
                            <m:t>𝒙</m:t>
                          </m:r>
                        </m:e>
                        <m:sub>
                          <m:r>
                            <a:rPr lang="en-US" altLang="ja-JP" sz="2800" b="1" i="1">
                              <a:latin typeface="Cambria Math" charset="0"/>
                            </a:rPr>
                            <m:t>𝒏</m:t>
                          </m:r>
                          <m:r>
                            <a:rPr lang="en-US" altLang="ja-JP" sz="2800" b="1" i="1">
                              <a:latin typeface="Cambria Math" charset="0"/>
                            </a:rPr>
                            <m:t>−</m:t>
                          </m:r>
                          <m:r>
                            <a:rPr lang="en-US" altLang="ja-JP" sz="2800" b="1" i="1">
                              <a:latin typeface="Cambria Math" charset="0"/>
                            </a:rPr>
                            <m:t>𝟏</m:t>
                          </m:r>
                        </m:sub>
                      </m:sSub>
                      <m:r>
                        <a:rPr lang="en-US" altLang="ja-JP" sz="2800" b="1" i="1">
                          <a:latin typeface="Cambria Math" charset="0"/>
                        </a:rPr>
                        <m:t>, </m:t>
                      </m:r>
                      <m:sSub>
                        <m:sSubPr>
                          <m:ctrlPr>
                            <a:rPr lang="en-US" altLang="ja-JP" sz="2800" b="1" i="1">
                              <a:latin typeface="Cambria Math" charset="0"/>
                            </a:rPr>
                          </m:ctrlPr>
                        </m:sSubPr>
                        <m:e>
                          <m:r>
                            <a:rPr lang="en-US" altLang="ja-JP" sz="2800" b="1" i="1">
                              <a:latin typeface="Cambria Math" charset="0"/>
                            </a:rPr>
                            <m:t>𝒙</m:t>
                          </m:r>
                        </m:e>
                        <m:sub>
                          <m:r>
                            <a:rPr lang="en-US" altLang="ja-JP" sz="2800" b="1" i="1">
                              <a:latin typeface="Cambria Math" charset="0"/>
                            </a:rPr>
                            <m:t>𝒏</m:t>
                          </m:r>
                        </m:sub>
                      </m:sSub>
                      <m:r>
                        <a:rPr lang="en-US" altLang="ja-JP" sz="2800" b="1" i="1">
                          <a:latin typeface="Cambria Math" charset="0"/>
                        </a:rPr>
                        <m:t>)</m:t>
                      </m:r>
                    </m:oMath>
                  </m:oMathPara>
                </a14:m>
                <a:endParaRPr lang="en-US" altLang="ja-JP" sz="2800" b="1" dirty="0"/>
              </a:p>
            </p:txBody>
          </p:sp>
        </mc:Choice>
        <mc:Fallback>
          <p:sp>
            <p:nvSpPr>
              <p:cNvPr id="7" name="TextBox 6"/>
              <p:cNvSpPr txBox="1">
                <a:spLocks noRot="1" noChangeAspect="1" noMove="1" noResize="1" noEditPoints="1" noAdjustHandles="1" noChangeArrowheads="1" noChangeShapeType="1" noTextEdit="1"/>
              </p:cNvSpPr>
              <p:nvPr/>
            </p:nvSpPr>
            <p:spPr>
              <a:xfrm>
                <a:off x="7495082" y="2953061"/>
                <a:ext cx="4173835" cy="52322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7573031" y="4149468"/>
                <a:ext cx="3825470" cy="523220"/>
              </a:xfrm>
              <a:prstGeom prst="rect">
                <a:avLst/>
              </a:prstGeom>
              <a:noFill/>
            </p:spPr>
            <p:txBody>
              <a:bodyPr wrap="none" rtlCol="0">
                <a:spAutoFit/>
              </a:bodyPr>
              <a:lstStyle/>
              <a:p>
                <a:pPr marL="124017"/>
                <a14:m>
                  <m:oMathPara xmlns:m="http://schemas.openxmlformats.org/officeDocument/2006/math">
                    <m:oMathParaPr>
                      <m:jc m:val="centerGroup"/>
                    </m:oMathParaPr>
                    <m:oMath xmlns:m="http://schemas.openxmlformats.org/officeDocument/2006/math">
                      <m:r>
                        <a:rPr lang="en-US" altLang="ja-JP" sz="2800" b="1" i="1">
                          <a:latin typeface="Cambria Math" charset="0"/>
                        </a:rPr>
                        <m:t>𝑷</m:t>
                      </m:r>
                      <m:d>
                        <m:dPr>
                          <m:endChr m:val="|"/>
                          <m:ctrlPr>
                            <a:rPr lang="en-US" altLang="ja-JP" sz="2800" b="1" i="1">
                              <a:latin typeface="Cambria Math" charset="0"/>
                            </a:rPr>
                          </m:ctrlPr>
                        </m:dPr>
                        <m:e>
                          <m:sSub>
                            <m:sSubPr>
                              <m:ctrlPr>
                                <a:rPr lang="en-US" altLang="ja-JP" sz="2800" b="1" i="1">
                                  <a:latin typeface="Cambria Math" charset="0"/>
                                </a:rPr>
                              </m:ctrlPr>
                            </m:sSubPr>
                            <m:e>
                              <m:r>
                                <a:rPr lang="en-US" altLang="ja-JP" sz="2800" b="1" i="1">
                                  <a:latin typeface="Cambria Math" charset="0"/>
                                </a:rPr>
                                <m:t>𝒙</m:t>
                              </m:r>
                            </m:e>
                            <m:sub>
                              <m:r>
                                <a:rPr lang="en-US" altLang="ja-JP" sz="2800" b="1" i="1">
                                  <a:latin typeface="Cambria Math" charset="0"/>
                                </a:rPr>
                                <m:t>𝒏</m:t>
                              </m:r>
                            </m:sub>
                          </m:sSub>
                          <m:r>
                            <a:rPr lang="en-US" altLang="ja-JP" sz="2800" b="1" i="1">
                              <a:latin typeface="Cambria Math" charset="0"/>
                            </a:rPr>
                            <m:t> </m:t>
                          </m:r>
                        </m:e>
                      </m:d>
                      <m:r>
                        <a:rPr lang="en-US" altLang="ja-JP" sz="2800" b="1" i="1">
                          <a:latin typeface="Cambria Math" charset="0"/>
                        </a:rPr>
                        <m:t> </m:t>
                      </m:r>
                      <m:sSub>
                        <m:sSubPr>
                          <m:ctrlPr>
                            <a:rPr lang="en-US" altLang="ja-JP" sz="2800" b="1" i="1">
                              <a:latin typeface="Cambria Math" charset="0"/>
                            </a:rPr>
                          </m:ctrlPr>
                        </m:sSubPr>
                        <m:e>
                          <m:r>
                            <a:rPr lang="en-US" altLang="ja-JP" sz="2800" b="1" i="1">
                              <a:latin typeface="Cambria Math" charset="0"/>
                            </a:rPr>
                            <m:t>𝒙</m:t>
                          </m:r>
                        </m:e>
                        <m:sub>
                          <m:r>
                            <a:rPr lang="en-US" altLang="ja-JP" sz="2800" b="1" i="1">
                              <a:latin typeface="Cambria Math" charset="0"/>
                            </a:rPr>
                            <m:t>𝟏</m:t>
                          </m:r>
                        </m:sub>
                      </m:sSub>
                      <m:r>
                        <a:rPr lang="en-US" altLang="ja-JP" sz="2800" b="1" i="1">
                          <a:latin typeface="Cambria Math" charset="0"/>
                        </a:rPr>
                        <m:t>, </m:t>
                      </m:r>
                      <m:sSub>
                        <m:sSubPr>
                          <m:ctrlPr>
                            <a:rPr lang="en-US" altLang="ja-JP" sz="2800" b="1" i="1">
                              <a:latin typeface="Cambria Math" charset="0"/>
                            </a:rPr>
                          </m:ctrlPr>
                        </m:sSubPr>
                        <m:e>
                          <m:r>
                            <a:rPr lang="en-US" altLang="ja-JP" sz="2800" b="1" i="1">
                              <a:latin typeface="Cambria Math" charset="0"/>
                            </a:rPr>
                            <m:t>𝒙</m:t>
                          </m:r>
                        </m:e>
                        <m:sub>
                          <m:r>
                            <a:rPr lang="en-US" altLang="ja-JP" sz="2800" b="1" i="1">
                              <a:latin typeface="Cambria Math" charset="0"/>
                            </a:rPr>
                            <m:t>𝟐</m:t>
                          </m:r>
                        </m:sub>
                      </m:sSub>
                      <m:r>
                        <a:rPr lang="en-US" altLang="ja-JP" sz="2800" b="1" i="1">
                          <a:latin typeface="Cambria Math" charset="0"/>
                        </a:rPr>
                        <m:t>, …, </m:t>
                      </m:r>
                      <m:sSub>
                        <m:sSubPr>
                          <m:ctrlPr>
                            <a:rPr lang="en-US" altLang="ja-JP" sz="2800" b="1" i="1">
                              <a:latin typeface="Cambria Math" charset="0"/>
                            </a:rPr>
                          </m:ctrlPr>
                        </m:sSubPr>
                        <m:e>
                          <m:r>
                            <a:rPr lang="en-US" altLang="ja-JP" sz="2800" b="1" i="1">
                              <a:latin typeface="Cambria Math" charset="0"/>
                            </a:rPr>
                            <m:t>𝒙</m:t>
                          </m:r>
                        </m:e>
                        <m:sub>
                          <m:r>
                            <a:rPr lang="en-US" altLang="ja-JP" sz="2800" b="1" i="1">
                              <a:latin typeface="Cambria Math" charset="0"/>
                            </a:rPr>
                            <m:t>𝒏</m:t>
                          </m:r>
                          <m:r>
                            <a:rPr lang="en-US" altLang="ja-JP" sz="2800" b="1" i="1">
                              <a:latin typeface="Cambria Math" charset="0"/>
                            </a:rPr>
                            <m:t>−</m:t>
                          </m:r>
                          <m:r>
                            <a:rPr lang="en-US" altLang="ja-JP" sz="2800" b="1" i="1">
                              <a:latin typeface="Cambria Math" charset="0"/>
                            </a:rPr>
                            <m:t>𝟏</m:t>
                          </m:r>
                        </m:sub>
                      </m:sSub>
                      <m:r>
                        <a:rPr lang="en-US" altLang="ja-JP" sz="2800" b="1" i="1">
                          <a:latin typeface="Cambria Math" charset="0"/>
                        </a:rPr>
                        <m:t>)</m:t>
                      </m:r>
                    </m:oMath>
                  </m:oMathPara>
                </a14:m>
                <a:endParaRPr lang="en-US" altLang="ja-JP" sz="2800" b="1" dirty="0"/>
              </a:p>
            </p:txBody>
          </p:sp>
        </mc:Choice>
        <mc:Fallback>
          <p:sp>
            <p:nvSpPr>
              <p:cNvPr id="8" name="TextBox 7"/>
              <p:cNvSpPr txBox="1">
                <a:spLocks noRot="1" noChangeAspect="1" noMove="1" noResize="1" noEditPoints="1" noAdjustHandles="1" noChangeArrowheads="1" noChangeShapeType="1" noTextEdit="1"/>
              </p:cNvSpPr>
              <p:nvPr/>
            </p:nvSpPr>
            <p:spPr>
              <a:xfrm>
                <a:off x="7573031" y="4149468"/>
                <a:ext cx="3825470" cy="523220"/>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Slide Number Placeholder 8"/>
          <p:cNvSpPr>
            <a:spLocks noGrp="1"/>
          </p:cNvSpPr>
          <p:nvPr>
            <p:ph type="sldNum" sz="quarter" idx="12"/>
          </p:nvPr>
        </p:nvSpPr>
        <p:spPr>
          <a:xfrm>
            <a:off x="9900460" y="6459787"/>
            <a:ext cx="1312025" cy="365125"/>
          </a:xfrm>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7437257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Recurrent Neural Network</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kumimoji="1" lang="ja-JP" altLang="en-US" b="0" dirty="0" smtClean="0">
                    <a:latin typeface="Cambria Math" charset="0"/>
                  </a:rPr>
                  <a:t>系列情報を保持する隠れ変数</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𝑡</m:t>
                        </m:r>
                      </m:sub>
                    </m:sSub>
                  </m:oMath>
                </a14:m>
                <a:r>
                  <a:rPr kumimoji="1" lang="ja-JP" altLang="en-US" b="0" dirty="0" smtClean="0">
                    <a:latin typeface="Cambria Math" charset="0"/>
                  </a:rPr>
                  <a:t>を導入</a:t>
                </a:r>
                <a:endParaRPr kumimoji="1" lang="en-US" altLang="ja-JP" b="0" dirty="0" smtClean="0">
                  <a:latin typeface="Cambria Math" charset="0"/>
                </a:endParaRPr>
              </a:p>
              <a:p>
                <a14:m>
                  <m:oMath xmlns:m="http://schemas.openxmlformats.org/officeDocument/2006/math">
                    <m:r>
                      <a:rPr kumimoji="1" lang="en-US" altLang="ja-JP" b="0" i="1" smtClean="0">
                        <a:latin typeface="Cambria Math" charset="0"/>
                      </a:rPr>
                      <m:t>𝑃</m:t>
                    </m:r>
                    <m:d>
                      <m:dPr>
                        <m:endChr m:val="|"/>
                        <m:ctrlPr>
                          <a:rPr kumimoji="1" lang="en-US" altLang="ja-JP" b="0" i="1" smtClean="0">
                            <a:latin typeface="Cambria Math" charset="0"/>
                          </a:rPr>
                        </m:ctrlPr>
                      </m:dPr>
                      <m:e>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𝑛</m:t>
                            </m:r>
                          </m:sub>
                        </m:sSub>
                      </m:e>
                    </m:d>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1</m:t>
                        </m:r>
                      </m:sub>
                    </m:sSub>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2</m:t>
                        </m:r>
                      </m:sub>
                    </m:sSub>
                    <m:r>
                      <a:rPr kumimoji="1" lang="en-US" altLang="ja-JP" b="0" i="1" smtClean="0">
                        <a:latin typeface="Cambria Math" charset="0"/>
                      </a:rPr>
                      <m:t>, …,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𝑛</m:t>
                        </m:r>
                        <m:r>
                          <a:rPr kumimoji="1" lang="en-US" altLang="ja-JP" b="0" i="1" smtClean="0">
                            <a:latin typeface="Cambria Math" charset="0"/>
                          </a:rPr>
                          <m:t>−1</m:t>
                        </m:r>
                      </m:sub>
                    </m:sSub>
                    <m:r>
                      <a:rPr kumimoji="1" lang="en-US" altLang="ja-JP" b="0" i="1" smtClean="0">
                        <a:latin typeface="Cambria Math" charset="0"/>
                      </a:rPr>
                      <m:t>;</m:t>
                    </m:r>
                    <m:r>
                      <a:rPr kumimoji="1" lang="en-US" altLang="ja-JP" b="0" i="1" smtClean="0">
                        <a:latin typeface="Cambria Math" charset="0"/>
                      </a:rPr>
                      <m:t>𝜃</m:t>
                    </m:r>
                    <m:r>
                      <a:rPr kumimoji="1" lang="en-US" altLang="ja-JP" b="0" i="1" smtClean="0">
                        <a:latin typeface="Cambria Math" charset="0"/>
                      </a:rPr>
                      <m:t> )=</m:t>
                    </m:r>
                    <m:r>
                      <a:rPr kumimoji="1" lang="en-US" altLang="ja-JP" b="0" i="1" smtClean="0">
                        <a:latin typeface="Cambria Math" charset="0"/>
                      </a:rPr>
                      <m:t>𝑃</m:t>
                    </m:r>
                    <m:r>
                      <a:rPr kumimoji="1" lang="en-US" altLang="ja-JP" b="0" i="1" smtClean="0">
                        <a:latin typeface="Cambria Math" charset="0"/>
                      </a:rPr>
                      <m:t>(</m:t>
                    </m:r>
                    <m:sSub>
                      <m:sSubPr>
                        <m:ctrlPr>
                          <a:rPr kumimoji="1" lang="en-US" altLang="ja-JP" b="0" i="1" smtClean="0">
                            <a:latin typeface="Cambria Math" charset="0"/>
                          </a:rPr>
                        </m:ctrlPr>
                      </m:sSubPr>
                      <m:e>
                        <m:r>
                          <a:rPr kumimoji="1" lang="en-US" altLang="ja-JP" b="0" i="1" smtClean="0">
                            <a:latin typeface="Cambria Math" charset="0"/>
                          </a:rPr>
                          <m:t>𝑦</m:t>
                        </m:r>
                      </m:e>
                      <m:sub>
                        <m:r>
                          <a:rPr kumimoji="1" lang="en-US" altLang="ja-JP" b="0" i="1" smtClean="0">
                            <a:latin typeface="Cambria Math" charset="0"/>
                          </a:rPr>
                          <m:t>𝑡</m:t>
                        </m:r>
                      </m:sub>
                    </m:sSub>
                    <m:d>
                      <m:dPr>
                        <m:begChr m:val="|"/>
                        <m:ctrlPr>
                          <a:rPr kumimoji="1" lang="en-US" altLang="ja-JP" b="0" i="1" smtClean="0">
                            <a:latin typeface="Cambria Math" charset="0"/>
                          </a:rPr>
                        </m:ctrlPr>
                      </m:dPr>
                      <m:e>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𝑡</m:t>
                            </m:r>
                          </m:sub>
                        </m:sSub>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h</m:t>
                            </m:r>
                          </m:e>
                          <m:sub>
                            <m:r>
                              <a:rPr kumimoji="1" lang="en-US" altLang="ja-JP" b="0" i="1" smtClean="0">
                                <a:latin typeface="Cambria Math" charset="0"/>
                              </a:rPr>
                              <m:t>𝑡</m:t>
                            </m:r>
                            <m:r>
                              <a:rPr kumimoji="1" lang="en-US" altLang="ja-JP" b="0" i="1" smtClean="0">
                                <a:latin typeface="Cambria Math" charset="0"/>
                              </a:rPr>
                              <m:t>−1</m:t>
                            </m:r>
                          </m:sub>
                        </m:sSub>
                        <m:r>
                          <a:rPr kumimoji="1" lang="en-US" altLang="ja-JP" b="0" i="1" smtClean="0">
                            <a:latin typeface="Cambria Math" charset="0"/>
                          </a:rPr>
                          <m:t>;</m:t>
                        </m:r>
                        <m:r>
                          <a:rPr kumimoji="1" lang="en-US" altLang="ja-JP" b="0" i="1" smtClean="0">
                            <a:latin typeface="Cambria Math" charset="0"/>
                          </a:rPr>
                          <m:t>𝜃</m:t>
                        </m:r>
                      </m:e>
                    </m:d>
                    <m:r>
                      <a:rPr kumimoji="1" lang="en-US" altLang="ja-JP" b="0" i="1" smtClean="0">
                        <a:latin typeface="Cambria Math" charset="0"/>
                      </a:rPr>
                      <m:t> </m:t>
                    </m:r>
                  </m:oMath>
                </a14:m>
                <a:endParaRPr kumimoji="1" lang="en-US" altLang="ja-JP" b="0" dirty="0" smtClean="0"/>
              </a:p>
              <a:p>
                <a:r>
                  <a:rPr kumimoji="1" lang="ja-JP" altLang="en-US" dirty="0" smtClean="0"/>
                  <a:t>ある時刻の隠れ変数</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𝑡</m:t>
                        </m:r>
                        <m:r>
                          <a:rPr lang="en-US" altLang="ja-JP" b="0" i="1" smtClean="0">
                            <a:latin typeface="Cambria Math" charset="0"/>
                          </a:rPr>
                          <m:t>−1</m:t>
                        </m:r>
                      </m:sub>
                    </m:sSub>
                    <m:r>
                      <a:rPr lang="ja-JP" altLang="en-US" i="1" smtClean="0">
                        <a:latin typeface="Cambria Math" charset="0"/>
                      </a:rPr>
                      <m:t>から</m:t>
                    </m:r>
                    <m:sSub>
                      <m:sSubPr>
                        <m:ctrlPr>
                          <a:rPr lang="en-US" altLang="ja-JP" b="0" i="1" smtClean="0">
                            <a:latin typeface="Cambria Math" charset="0"/>
                          </a:rPr>
                        </m:ctrlPr>
                      </m:sSubPr>
                      <m:e>
                        <m:r>
                          <a:rPr lang="en-US" altLang="ja-JP" b="0" i="1" smtClean="0">
                            <a:latin typeface="Cambria Math" charset="0"/>
                          </a:rPr>
                          <m:t>h</m:t>
                        </m:r>
                      </m:e>
                      <m:sub>
                        <m:r>
                          <a:rPr lang="en-US" altLang="ja-JP" b="0" i="1" smtClean="0">
                            <a:latin typeface="Cambria Math" charset="0"/>
                          </a:rPr>
                          <m:t>𝑡</m:t>
                        </m:r>
                      </m:sub>
                    </m:sSub>
                    <m:r>
                      <a:rPr lang="en-US" altLang="ja-JP" b="0" i="1" smtClean="0">
                        <a:latin typeface="Cambria Math" charset="0"/>
                      </a:rPr>
                      <m:t> </m:t>
                    </m:r>
                    <m:r>
                      <a:rPr lang="ja-JP" altLang="en-US" b="0" i="1" smtClean="0">
                        <a:latin typeface="Cambria Math" charset="0"/>
                      </a:rPr>
                      <m:t>の変換パラメータは共有</m:t>
                    </m:r>
                  </m:oMath>
                </a14:m>
                <a:endParaRPr kumimoji="1" lang="ja-JP"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06" t="-2310"/>
                </a:stretch>
              </a:blipFill>
            </p:spPr>
            <p:txBody>
              <a:bodyPr/>
              <a:lstStyle/>
              <a:p>
                <a:r>
                  <a:rPr lang="ja-JP" altLang="en-US">
                    <a:noFill/>
                  </a:rPr>
                  <a:t> </a:t>
                </a:r>
              </a:p>
            </p:txBody>
          </p:sp>
        </mc:Fallback>
      </mc:AlternateContent>
      <p:pic>
        <p:nvPicPr>
          <p:cNvPr id="6" name="Picture 5"/>
          <p:cNvPicPr>
            <a:picLocks noChangeAspect="1"/>
          </p:cNvPicPr>
          <p:nvPr/>
        </p:nvPicPr>
        <p:blipFill>
          <a:blip r:embed="rId3"/>
          <a:stretch>
            <a:fillRect/>
          </a:stretch>
        </p:blipFill>
        <p:spPr>
          <a:xfrm>
            <a:off x="4529863" y="2966126"/>
            <a:ext cx="7302500" cy="2933700"/>
          </a:xfrm>
          <a:prstGeom prst="rect">
            <a:avLst/>
          </a:prstGeom>
        </p:spPr>
      </p:pic>
      <p:pic>
        <p:nvPicPr>
          <p:cNvPr id="7" name="Picture 6"/>
          <p:cNvPicPr>
            <a:picLocks noChangeAspect="1"/>
          </p:cNvPicPr>
          <p:nvPr/>
        </p:nvPicPr>
        <p:blipFill>
          <a:blip r:embed="rId4"/>
          <a:stretch>
            <a:fillRect/>
          </a:stretch>
        </p:blipFill>
        <p:spPr>
          <a:xfrm>
            <a:off x="1308622" y="3626526"/>
            <a:ext cx="3009900" cy="1612900"/>
          </a:xfrm>
          <a:prstGeom prst="rect">
            <a:avLst/>
          </a:prstGeom>
        </p:spPr>
      </p:pic>
      <p:pic>
        <p:nvPicPr>
          <p:cNvPr id="9" name="Picture 8"/>
          <p:cNvPicPr>
            <a:picLocks noChangeAspect="1"/>
          </p:cNvPicPr>
          <p:nvPr/>
        </p:nvPicPr>
        <p:blipFill>
          <a:blip r:embed="rId5"/>
          <a:stretch>
            <a:fillRect/>
          </a:stretch>
        </p:blipFill>
        <p:spPr>
          <a:xfrm>
            <a:off x="4189242" y="3626525"/>
            <a:ext cx="241300" cy="584200"/>
          </a:xfrm>
          <a:prstGeom prst="rect">
            <a:avLst/>
          </a:prstGeom>
        </p:spPr>
      </p:pic>
      <p:sp>
        <p:nvSpPr>
          <p:cNvPr id="10" name="Slide Number Placeholder 9"/>
          <p:cNvSpPr>
            <a:spLocks noGrp="1"/>
          </p:cNvSpPr>
          <p:nvPr>
            <p:ph type="sldNum" sz="quarter" idx="12"/>
          </p:nvPr>
        </p:nvSpPr>
        <p:spPr>
          <a:xfrm>
            <a:off x="9900460" y="6459787"/>
            <a:ext cx="1312025" cy="365125"/>
          </a:xfrm>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16206613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Recurrent Neural Network</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kumimoji="1" lang="ja-JP" altLang="en-US" b="0" dirty="0" smtClean="0">
                    <a:latin typeface="Cambria Math" charset="0"/>
                  </a:rPr>
                  <a:t>系列情報を保持する隠れ変数</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𝑡</m:t>
                        </m:r>
                      </m:sub>
                    </m:sSub>
                  </m:oMath>
                </a14:m>
                <a:r>
                  <a:rPr kumimoji="1" lang="ja-JP" altLang="en-US" b="0" dirty="0" smtClean="0">
                    <a:latin typeface="Cambria Math" charset="0"/>
                  </a:rPr>
                  <a:t>を導入</a:t>
                </a:r>
                <a:endParaRPr kumimoji="1" lang="en-US" altLang="ja-JP" b="0" dirty="0" smtClean="0">
                  <a:latin typeface="Cambria Math" charset="0"/>
                </a:endParaRPr>
              </a:p>
              <a:p>
                <a14:m>
                  <m:oMath xmlns:m="http://schemas.openxmlformats.org/officeDocument/2006/math">
                    <m:r>
                      <a:rPr kumimoji="1" lang="en-US" altLang="ja-JP" b="0" i="1" smtClean="0">
                        <a:latin typeface="Cambria Math" charset="0"/>
                      </a:rPr>
                      <m:t>𝑃</m:t>
                    </m:r>
                    <m:d>
                      <m:dPr>
                        <m:endChr m:val="|"/>
                        <m:ctrlPr>
                          <a:rPr kumimoji="1" lang="en-US" altLang="ja-JP" b="0" i="1" smtClean="0">
                            <a:latin typeface="Cambria Math" charset="0"/>
                          </a:rPr>
                        </m:ctrlPr>
                      </m:dPr>
                      <m:e>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𝑛</m:t>
                            </m:r>
                          </m:sub>
                        </m:sSub>
                      </m:e>
                    </m:d>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1</m:t>
                        </m:r>
                      </m:sub>
                    </m:sSub>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2</m:t>
                        </m:r>
                      </m:sub>
                    </m:sSub>
                    <m:r>
                      <a:rPr kumimoji="1" lang="en-US" altLang="ja-JP" b="0" i="1" smtClean="0">
                        <a:latin typeface="Cambria Math" charset="0"/>
                      </a:rPr>
                      <m:t>, …,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𝑛</m:t>
                        </m:r>
                        <m:r>
                          <a:rPr kumimoji="1" lang="en-US" altLang="ja-JP" b="0" i="1" smtClean="0">
                            <a:latin typeface="Cambria Math" charset="0"/>
                          </a:rPr>
                          <m:t>−1</m:t>
                        </m:r>
                      </m:sub>
                    </m:sSub>
                    <m:r>
                      <a:rPr kumimoji="1" lang="en-US" altLang="ja-JP" b="0" i="1" smtClean="0">
                        <a:latin typeface="Cambria Math" charset="0"/>
                      </a:rPr>
                      <m:t>;</m:t>
                    </m:r>
                    <m:r>
                      <a:rPr kumimoji="1" lang="en-US" altLang="ja-JP" b="0" i="1" smtClean="0">
                        <a:latin typeface="Cambria Math" charset="0"/>
                      </a:rPr>
                      <m:t>𝜃</m:t>
                    </m:r>
                    <m:r>
                      <a:rPr kumimoji="1" lang="en-US" altLang="ja-JP" b="0" i="1" smtClean="0">
                        <a:latin typeface="Cambria Math" charset="0"/>
                      </a:rPr>
                      <m:t> )=</m:t>
                    </m:r>
                    <m:r>
                      <a:rPr kumimoji="1" lang="en-US" altLang="ja-JP" b="0" i="1" smtClean="0">
                        <a:latin typeface="Cambria Math" charset="0"/>
                      </a:rPr>
                      <m:t>𝑃</m:t>
                    </m:r>
                    <m:r>
                      <a:rPr kumimoji="1" lang="en-US" altLang="ja-JP" b="0" i="1" smtClean="0">
                        <a:latin typeface="Cambria Math" charset="0"/>
                      </a:rPr>
                      <m:t>(</m:t>
                    </m:r>
                    <m:sSub>
                      <m:sSubPr>
                        <m:ctrlPr>
                          <a:rPr kumimoji="1" lang="en-US" altLang="ja-JP" b="0" i="1" smtClean="0">
                            <a:latin typeface="Cambria Math" charset="0"/>
                          </a:rPr>
                        </m:ctrlPr>
                      </m:sSubPr>
                      <m:e>
                        <m:r>
                          <a:rPr kumimoji="1" lang="en-US" altLang="ja-JP" b="0" i="1" smtClean="0">
                            <a:latin typeface="Cambria Math" charset="0"/>
                          </a:rPr>
                          <m:t>𝑦</m:t>
                        </m:r>
                      </m:e>
                      <m:sub>
                        <m:r>
                          <a:rPr kumimoji="1" lang="en-US" altLang="ja-JP" b="0" i="1" smtClean="0">
                            <a:latin typeface="Cambria Math" charset="0"/>
                          </a:rPr>
                          <m:t>𝑡</m:t>
                        </m:r>
                      </m:sub>
                    </m:sSub>
                    <m:d>
                      <m:dPr>
                        <m:begChr m:val="|"/>
                        <m:ctrlPr>
                          <a:rPr kumimoji="1" lang="en-US" altLang="ja-JP" b="0" i="1" smtClean="0">
                            <a:latin typeface="Cambria Math" charset="0"/>
                          </a:rPr>
                        </m:ctrlPr>
                      </m:dPr>
                      <m:e>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𝑡</m:t>
                            </m:r>
                          </m:sub>
                        </m:sSub>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h</m:t>
                            </m:r>
                          </m:e>
                          <m:sub>
                            <m:r>
                              <a:rPr kumimoji="1" lang="en-US" altLang="ja-JP" b="0" i="1" smtClean="0">
                                <a:latin typeface="Cambria Math" charset="0"/>
                              </a:rPr>
                              <m:t>𝑡</m:t>
                            </m:r>
                            <m:r>
                              <a:rPr kumimoji="1" lang="en-US" altLang="ja-JP" b="0" i="1" smtClean="0">
                                <a:latin typeface="Cambria Math" charset="0"/>
                              </a:rPr>
                              <m:t>−1</m:t>
                            </m:r>
                          </m:sub>
                        </m:sSub>
                        <m:r>
                          <a:rPr kumimoji="1" lang="en-US" altLang="ja-JP" b="0" i="1" smtClean="0">
                            <a:latin typeface="Cambria Math" charset="0"/>
                          </a:rPr>
                          <m:t>;</m:t>
                        </m:r>
                        <m:r>
                          <a:rPr kumimoji="1" lang="en-US" altLang="ja-JP" b="0" i="1" smtClean="0">
                            <a:latin typeface="Cambria Math" charset="0"/>
                          </a:rPr>
                          <m:t>𝜃</m:t>
                        </m:r>
                      </m:e>
                    </m:d>
                    <m:r>
                      <a:rPr kumimoji="1" lang="en-US" altLang="ja-JP" b="0" i="1" smtClean="0">
                        <a:latin typeface="Cambria Math" charset="0"/>
                      </a:rPr>
                      <m:t> </m:t>
                    </m:r>
                  </m:oMath>
                </a14:m>
                <a:endParaRPr kumimoji="1" lang="en-US" altLang="ja-JP" b="0" dirty="0" smtClean="0"/>
              </a:p>
              <a:p>
                <a:r>
                  <a:rPr kumimoji="1" lang="ja-JP" altLang="en-US" dirty="0" smtClean="0"/>
                  <a:t>ある時刻の隠れ変数</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𝑡</m:t>
                        </m:r>
                        <m:r>
                          <a:rPr lang="en-US" altLang="ja-JP" b="0" i="1" smtClean="0">
                            <a:latin typeface="Cambria Math" charset="0"/>
                          </a:rPr>
                          <m:t>−1</m:t>
                        </m:r>
                      </m:sub>
                    </m:sSub>
                    <m:r>
                      <a:rPr lang="ja-JP" altLang="en-US" i="1" smtClean="0">
                        <a:latin typeface="Cambria Math" charset="0"/>
                      </a:rPr>
                      <m:t>から</m:t>
                    </m:r>
                    <m:sSub>
                      <m:sSubPr>
                        <m:ctrlPr>
                          <a:rPr lang="en-US" altLang="ja-JP" b="0" i="1" smtClean="0">
                            <a:latin typeface="Cambria Math" charset="0"/>
                          </a:rPr>
                        </m:ctrlPr>
                      </m:sSubPr>
                      <m:e>
                        <m:r>
                          <a:rPr lang="en-US" altLang="ja-JP" b="0" i="1" smtClean="0">
                            <a:latin typeface="Cambria Math" charset="0"/>
                          </a:rPr>
                          <m:t>h</m:t>
                        </m:r>
                      </m:e>
                      <m:sub>
                        <m:r>
                          <a:rPr lang="en-US" altLang="ja-JP" b="0" i="1" smtClean="0">
                            <a:latin typeface="Cambria Math" charset="0"/>
                          </a:rPr>
                          <m:t>𝑡</m:t>
                        </m:r>
                      </m:sub>
                    </m:sSub>
                    <m:r>
                      <a:rPr lang="en-US" altLang="ja-JP" b="0" i="1" smtClean="0">
                        <a:latin typeface="Cambria Math" charset="0"/>
                      </a:rPr>
                      <m:t> </m:t>
                    </m:r>
                    <m:r>
                      <a:rPr lang="ja-JP" altLang="en-US" b="0" i="1" smtClean="0">
                        <a:latin typeface="Cambria Math" charset="0"/>
                      </a:rPr>
                      <m:t>の変換パラメータは共有</m:t>
                    </m:r>
                  </m:oMath>
                </a14:m>
                <a:endParaRPr kumimoji="1" lang="ja-JP"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06" t="-2310"/>
                </a:stretch>
              </a:blipFill>
            </p:spPr>
            <p:txBody>
              <a:bodyPr/>
              <a:lstStyle/>
              <a:p>
                <a:r>
                  <a:rPr lang="ja-JP" altLang="en-US">
                    <a:noFill/>
                  </a:rPr>
                  <a:t> </a:t>
                </a:r>
              </a:p>
            </p:txBody>
          </p:sp>
        </mc:Fallback>
      </mc:AlternateContent>
      <p:pic>
        <p:nvPicPr>
          <p:cNvPr id="6" name="Picture 5"/>
          <p:cNvPicPr>
            <a:picLocks noChangeAspect="1"/>
          </p:cNvPicPr>
          <p:nvPr/>
        </p:nvPicPr>
        <p:blipFill>
          <a:blip r:embed="rId3"/>
          <a:stretch>
            <a:fillRect/>
          </a:stretch>
        </p:blipFill>
        <p:spPr>
          <a:xfrm>
            <a:off x="4529863" y="2966126"/>
            <a:ext cx="7302500" cy="2933700"/>
          </a:xfrm>
          <a:prstGeom prst="rect">
            <a:avLst/>
          </a:prstGeom>
        </p:spPr>
      </p:pic>
      <p:pic>
        <p:nvPicPr>
          <p:cNvPr id="7" name="Picture 6"/>
          <p:cNvPicPr>
            <a:picLocks noChangeAspect="1"/>
          </p:cNvPicPr>
          <p:nvPr/>
        </p:nvPicPr>
        <p:blipFill>
          <a:blip r:embed="rId4"/>
          <a:stretch>
            <a:fillRect/>
          </a:stretch>
        </p:blipFill>
        <p:spPr>
          <a:xfrm>
            <a:off x="1308622" y="3626526"/>
            <a:ext cx="3009900" cy="1612900"/>
          </a:xfrm>
          <a:prstGeom prst="rect">
            <a:avLst/>
          </a:prstGeom>
        </p:spPr>
      </p:pic>
      <p:pic>
        <p:nvPicPr>
          <p:cNvPr id="9" name="Picture 8"/>
          <p:cNvPicPr>
            <a:picLocks noChangeAspect="1"/>
          </p:cNvPicPr>
          <p:nvPr/>
        </p:nvPicPr>
        <p:blipFill>
          <a:blip r:embed="rId5"/>
          <a:stretch>
            <a:fillRect/>
          </a:stretch>
        </p:blipFill>
        <p:spPr>
          <a:xfrm>
            <a:off x="4189242" y="3626525"/>
            <a:ext cx="241300" cy="584200"/>
          </a:xfrm>
          <a:prstGeom prst="rect">
            <a:avLst/>
          </a:prstGeom>
        </p:spPr>
      </p:pic>
      <p:sp>
        <p:nvSpPr>
          <p:cNvPr id="4" name="Frame 3"/>
          <p:cNvSpPr/>
          <p:nvPr/>
        </p:nvSpPr>
        <p:spPr>
          <a:xfrm>
            <a:off x="5561351" y="4527031"/>
            <a:ext cx="1469036" cy="712395"/>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2083580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機械学習とは？</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107997" indent="0">
                  <a:buNone/>
                </a:pPr>
                <a:endParaRPr kumimoji="1" lang="en-US" altLang="ja-JP" dirty="0" smtClean="0"/>
              </a:p>
              <a:p>
                <a:r>
                  <a:rPr kumimoji="1" lang="ja-JP" altLang="en-US" dirty="0" smtClean="0"/>
                  <a:t>入力と出力のペア</a:t>
                </a:r>
                <a:r>
                  <a:rPr kumimoji="1" lang="en-US" altLang="ja-JP" dirty="0" smtClean="0"/>
                  <a:t> (</a:t>
                </a:r>
                <a14:m>
                  <m:oMath xmlns:m="http://schemas.openxmlformats.org/officeDocument/2006/math">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𝑖</m:t>
                        </m:r>
                      </m:sub>
                    </m:sSub>
                    <m:r>
                      <a:rPr kumimoji="1" lang="en-US" altLang="ja-JP" b="0" i="1" smtClean="0">
                        <a:latin typeface="Cambria Math" charset="0"/>
                      </a:rPr>
                      <m:t> </m:t>
                    </m:r>
                    <m:sSub>
                      <m:sSubPr>
                        <m:ctrlPr>
                          <a:rPr lang="en-US" altLang="ja-JP" b="0" i="1" smtClean="0">
                            <a:latin typeface="Cambria Math" charset="0"/>
                          </a:rPr>
                        </m:ctrlPr>
                      </m:sSubPr>
                      <m:e>
                        <m:r>
                          <a:rPr lang="en-US" altLang="ja-JP" b="0" i="1" smtClean="0">
                            <a:latin typeface="Cambria Math" charset="0"/>
                          </a:rPr>
                          <m:t>𝑦</m:t>
                        </m:r>
                      </m:e>
                      <m:sub>
                        <m:r>
                          <a:rPr lang="en-US" altLang="ja-JP" b="0" i="1" smtClean="0">
                            <a:latin typeface="Cambria Math" charset="0"/>
                          </a:rPr>
                          <m:t>𝑖</m:t>
                        </m:r>
                      </m:sub>
                    </m:sSub>
                  </m:oMath>
                </a14:m>
                <a:r>
                  <a:rPr kumimoji="1" lang="en-US" altLang="ja-JP" dirty="0" smtClean="0"/>
                  <a:t>) </a:t>
                </a:r>
                <a:r>
                  <a:rPr kumimoji="1" lang="ja-JP" altLang="en-US" dirty="0" smtClean="0"/>
                  <a:t>の</a:t>
                </a:r>
                <a:br>
                  <a:rPr kumimoji="1" lang="ja-JP" altLang="en-US" dirty="0" smtClean="0"/>
                </a:br>
                <a:r>
                  <a:rPr kumimoji="1" lang="ja-JP" altLang="en-US" dirty="0" smtClean="0"/>
                  <a:t/>
                </a:r>
                <a:br>
                  <a:rPr kumimoji="1" lang="ja-JP" altLang="en-US" dirty="0" smtClean="0"/>
                </a:br>
                <a:r>
                  <a:rPr kumimoji="1" lang="ja-JP" altLang="en-US" dirty="0" smtClean="0"/>
                  <a:t>対応</a:t>
                </a:r>
                <a:r>
                  <a:rPr kumimoji="1" lang="ja-JP" altLang="en-US" dirty="0" smtClean="0"/>
                  <a:t>を学習</a:t>
                </a:r>
                <a:r>
                  <a:rPr lang="en-US" altLang="ja-JP" dirty="0"/>
                  <a:t> </a:t>
                </a:r>
                <a:r>
                  <a:rPr lang="en-US" altLang="ja-JP" dirty="0" smtClean="0"/>
                  <a:t>(</a:t>
                </a:r>
                <a:r>
                  <a:rPr lang="ja-JP" altLang="en-US" dirty="0" smtClean="0"/>
                  <a:t>教師つき学習</a:t>
                </a:r>
                <a:r>
                  <a:rPr lang="en-US" altLang="ja-JP" dirty="0" smtClean="0"/>
                  <a:t>)</a:t>
                </a:r>
                <a:endParaRPr lang="en-US" altLang="ja-JP"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06"/>
                </a:stretch>
              </a:blipFill>
            </p:spPr>
            <p:txBody>
              <a:bodyPr/>
              <a:lstStyle/>
              <a:p>
                <a:r>
                  <a:rPr lang="ja-JP" altLang="en-US">
                    <a:noFill/>
                  </a:rPr>
                  <a:t> </a:t>
                </a:r>
              </a:p>
            </p:txBody>
          </p:sp>
        </mc:Fallback>
      </mc:AlternateContent>
      <p:pic>
        <p:nvPicPr>
          <p:cNvPr id="4" name="Picture 3"/>
          <p:cNvPicPr>
            <a:picLocks noChangeAspect="1"/>
          </p:cNvPicPr>
          <p:nvPr/>
        </p:nvPicPr>
        <p:blipFill>
          <a:blip r:embed="rId3"/>
          <a:stretch>
            <a:fillRect/>
          </a:stretch>
        </p:blipFill>
        <p:spPr>
          <a:xfrm>
            <a:off x="5683631" y="1339652"/>
            <a:ext cx="4906728" cy="1878357"/>
          </a:xfrm>
          <a:prstGeom prst="rect">
            <a:avLst/>
          </a:prstGeom>
        </p:spPr>
      </p:pic>
      <p:pic>
        <p:nvPicPr>
          <p:cNvPr id="7" name="Picture 6"/>
          <p:cNvPicPr>
            <a:picLocks noChangeAspect="1"/>
          </p:cNvPicPr>
          <p:nvPr/>
        </p:nvPicPr>
        <p:blipFill>
          <a:blip r:embed="rId4"/>
          <a:stretch>
            <a:fillRect/>
          </a:stretch>
        </p:blipFill>
        <p:spPr>
          <a:xfrm>
            <a:off x="2982673" y="3991608"/>
            <a:ext cx="4673600" cy="1701800"/>
          </a:xfrm>
          <a:prstGeom prst="rect">
            <a:avLst/>
          </a:prstGeom>
        </p:spPr>
      </p:pic>
      <p:sp>
        <p:nvSpPr>
          <p:cNvPr id="8" name="Down Arrow 7"/>
          <p:cNvSpPr/>
          <p:nvPr/>
        </p:nvSpPr>
        <p:spPr>
          <a:xfrm>
            <a:off x="4731131" y="3311583"/>
            <a:ext cx="952500" cy="825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TextBox 8"/>
          <p:cNvSpPr txBox="1"/>
          <p:nvPr/>
        </p:nvSpPr>
        <p:spPr>
          <a:xfrm>
            <a:off x="2506929" y="5700768"/>
            <a:ext cx="6540573" cy="461665"/>
          </a:xfrm>
          <a:prstGeom prst="rect">
            <a:avLst/>
          </a:prstGeom>
          <a:noFill/>
        </p:spPr>
        <p:txBody>
          <a:bodyPr wrap="none" rtlCol="0">
            <a:spAutoFit/>
          </a:bodyPr>
          <a:lstStyle/>
          <a:p>
            <a:r>
              <a:rPr kumimoji="1" lang="ja-JP" altLang="en-US" sz="2400" dirty="0"/>
              <a:t>未知データに対</a:t>
            </a:r>
            <a:r>
              <a:rPr kumimoji="1" lang="ja-JP" altLang="en-US" sz="2400" dirty="0"/>
              <a:t>する</a:t>
            </a:r>
            <a:r>
              <a:rPr kumimoji="1" lang="ja-JP" altLang="en-US" sz="2400" dirty="0"/>
              <a:t>予測</a:t>
            </a:r>
            <a:r>
              <a:rPr kumimoji="1" lang="ja-JP" altLang="en-US" sz="2400" dirty="0"/>
              <a:t>を可能に</a:t>
            </a:r>
            <a:r>
              <a:rPr kumimoji="1" lang="ja-JP" altLang="en-US" sz="2400" dirty="0"/>
              <a:t>することが目標</a:t>
            </a:r>
            <a:endParaRPr kumimoji="1" lang="ja-JP" altLang="en-US" sz="2400" dirty="0"/>
          </a:p>
        </p:txBody>
      </p:sp>
      <p:pic>
        <p:nvPicPr>
          <p:cNvPr id="5" name="Picture 4"/>
          <p:cNvPicPr>
            <a:picLocks noChangeAspect="1"/>
          </p:cNvPicPr>
          <p:nvPr/>
        </p:nvPicPr>
        <p:blipFill>
          <a:blip r:embed="rId5"/>
          <a:stretch>
            <a:fillRect/>
          </a:stretch>
        </p:blipFill>
        <p:spPr>
          <a:xfrm>
            <a:off x="4722574" y="4410707"/>
            <a:ext cx="1318463" cy="1150644"/>
          </a:xfrm>
          <a:prstGeom prst="rect">
            <a:avLst/>
          </a:prstGeom>
        </p:spPr>
      </p:pic>
      <p:sp>
        <p:nvSpPr>
          <p:cNvPr id="10" name="Rounded Rectangle 9"/>
          <p:cNvSpPr/>
          <p:nvPr/>
        </p:nvSpPr>
        <p:spPr>
          <a:xfrm>
            <a:off x="4794817" y="4483463"/>
            <a:ext cx="1246219" cy="923967"/>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400" b="1" dirty="0"/>
              <a:t>Model</a:t>
            </a:r>
            <a:endParaRPr kumimoji="1" lang="ja-JP" altLang="en-US" b="1" dirty="0"/>
          </a:p>
        </p:txBody>
      </p:sp>
      <p:sp>
        <p:nvSpPr>
          <p:cNvPr id="11" name="Slide Number Placeholder 10"/>
          <p:cNvSpPr>
            <a:spLocks noGrp="1"/>
          </p:cNvSpPr>
          <p:nvPr>
            <p:ph type="sldNum" sz="quarter" idx="12"/>
          </p:nvPr>
        </p:nvSpPr>
        <p:spPr>
          <a:xfrm>
            <a:off x="9900460" y="6459787"/>
            <a:ext cx="1312025" cy="365125"/>
          </a:xfrm>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4371164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Recurrent Neural Network</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kumimoji="1" lang="ja-JP" altLang="en-US" b="0" dirty="0" smtClean="0">
                    <a:latin typeface="Cambria Math" charset="0"/>
                  </a:rPr>
                  <a:t>系列情報を保持する隠れ変数</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𝑡</m:t>
                        </m:r>
                      </m:sub>
                    </m:sSub>
                  </m:oMath>
                </a14:m>
                <a:r>
                  <a:rPr kumimoji="1" lang="ja-JP" altLang="en-US" b="0" dirty="0" smtClean="0">
                    <a:latin typeface="Cambria Math" charset="0"/>
                  </a:rPr>
                  <a:t>を導入</a:t>
                </a:r>
                <a:endParaRPr kumimoji="1" lang="en-US" altLang="ja-JP" b="0" dirty="0" smtClean="0">
                  <a:latin typeface="Cambria Math" charset="0"/>
                </a:endParaRPr>
              </a:p>
              <a:p>
                <a14:m>
                  <m:oMath xmlns:m="http://schemas.openxmlformats.org/officeDocument/2006/math">
                    <m:r>
                      <a:rPr kumimoji="1" lang="en-US" altLang="ja-JP" b="0" i="1" smtClean="0">
                        <a:latin typeface="Cambria Math" charset="0"/>
                      </a:rPr>
                      <m:t>𝑃</m:t>
                    </m:r>
                    <m:d>
                      <m:dPr>
                        <m:endChr m:val="|"/>
                        <m:ctrlPr>
                          <a:rPr kumimoji="1" lang="en-US" altLang="ja-JP" b="0" i="1" smtClean="0">
                            <a:latin typeface="Cambria Math" charset="0"/>
                          </a:rPr>
                        </m:ctrlPr>
                      </m:dPr>
                      <m:e>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𝑛</m:t>
                            </m:r>
                          </m:sub>
                        </m:sSub>
                      </m:e>
                    </m:d>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1</m:t>
                        </m:r>
                      </m:sub>
                    </m:sSub>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2</m:t>
                        </m:r>
                      </m:sub>
                    </m:sSub>
                    <m:r>
                      <a:rPr kumimoji="1" lang="en-US" altLang="ja-JP" b="0" i="1" smtClean="0">
                        <a:latin typeface="Cambria Math" charset="0"/>
                      </a:rPr>
                      <m:t>, …,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𝑛</m:t>
                        </m:r>
                        <m:r>
                          <a:rPr kumimoji="1" lang="en-US" altLang="ja-JP" b="0" i="1" smtClean="0">
                            <a:latin typeface="Cambria Math" charset="0"/>
                          </a:rPr>
                          <m:t>−1</m:t>
                        </m:r>
                      </m:sub>
                    </m:sSub>
                    <m:r>
                      <a:rPr kumimoji="1" lang="en-US" altLang="ja-JP" b="0" i="1" smtClean="0">
                        <a:latin typeface="Cambria Math" charset="0"/>
                      </a:rPr>
                      <m:t>;</m:t>
                    </m:r>
                    <m:r>
                      <a:rPr kumimoji="1" lang="en-US" altLang="ja-JP" b="0" i="1" smtClean="0">
                        <a:latin typeface="Cambria Math" charset="0"/>
                      </a:rPr>
                      <m:t>𝜃</m:t>
                    </m:r>
                    <m:r>
                      <a:rPr kumimoji="1" lang="en-US" altLang="ja-JP" b="0" i="1" smtClean="0">
                        <a:latin typeface="Cambria Math" charset="0"/>
                      </a:rPr>
                      <m:t> )=</m:t>
                    </m:r>
                    <m:r>
                      <a:rPr kumimoji="1" lang="en-US" altLang="ja-JP" b="0" i="1" smtClean="0">
                        <a:latin typeface="Cambria Math" charset="0"/>
                      </a:rPr>
                      <m:t>𝑃</m:t>
                    </m:r>
                    <m:r>
                      <a:rPr kumimoji="1" lang="en-US" altLang="ja-JP" b="0" i="1" smtClean="0">
                        <a:latin typeface="Cambria Math" charset="0"/>
                      </a:rPr>
                      <m:t>(</m:t>
                    </m:r>
                    <m:sSub>
                      <m:sSubPr>
                        <m:ctrlPr>
                          <a:rPr kumimoji="1" lang="en-US" altLang="ja-JP" b="0" i="1" smtClean="0">
                            <a:latin typeface="Cambria Math" charset="0"/>
                          </a:rPr>
                        </m:ctrlPr>
                      </m:sSubPr>
                      <m:e>
                        <m:r>
                          <a:rPr kumimoji="1" lang="en-US" altLang="ja-JP" b="0" i="1" smtClean="0">
                            <a:latin typeface="Cambria Math" charset="0"/>
                          </a:rPr>
                          <m:t>𝑦</m:t>
                        </m:r>
                      </m:e>
                      <m:sub>
                        <m:r>
                          <a:rPr kumimoji="1" lang="en-US" altLang="ja-JP" b="0" i="1" smtClean="0">
                            <a:latin typeface="Cambria Math" charset="0"/>
                          </a:rPr>
                          <m:t>𝑡</m:t>
                        </m:r>
                      </m:sub>
                    </m:sSub>
                    <m:d>
                      <m:dPr>
                        <m:begChr m:val="|"/>
                        <m:ctrlPr>
                          <a:rPr kumimoji="1" lang="en-US" altLang="ja-JP" b="0" i="1" smtClean="0">
                            <a:latin typeface="Cambria Math" charset="0"/>
                          </a:rPr>
                        </m:ctrlPr>
                      </m:dPr>
                      <m:e>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𝑡</m:t>
                            </m:r>
                          </m:sub>
                        </m:sSub>
                        <m:r>
                          <a:rPr kumimoji="1" lang="en-US" altLang="ja-JP" b="0" i="1" smtClean="0">
                            <a:latin typeface="Cambria Math" charset="0"/>
                          </a:rPr>
                          <m:t>, </m:t>
                        </m:r>
                        <m:sSub>
                          <m:sSubPr>
                            <m:ctrlPr>
                              <a:rPr kumimoji="1" lang="en-US" altLang="ja-JP" b="0" i="1" smtClean="0">
                                <a:latin typeface="Cambria Math" charset="0"/>
                              </a:rPr>
                            </m:ctrlPr>
                          </m:sSubPr>
                          <m:e>
                            <m:r>
                              <a:rPr kumimoji="1" lang="en-US" altLang="ja-JP" b="0" i="1" smtClean="0">
                                <a:latin typeface="Cambria Math" charset="0"/>
                              </a:rPr>
                              <m:t>h</m:t>
                            </m:r>
                          </m:e>
                          <m:sub>
                            <m:r>
                              <a:rPr kumimoji="1" lang="en-US" altLang="ja-JP" b="0" i="1" smtClean="0">
                                <a:latin typeface="Cambria Math" charset="0"/>
                              </a:rPr>
                              <m:t>𝑡</m:t>
                            </m:r>
                            <m:r>
                              <a:rPr kumimoji="1" lang="en-US" altLang="ja-JP" b="0" i="1" smtClean="0">
                                <a:latin typeface="Cambria Math" charset="0"/>
                              </a:rPr>
                              <m:t>−1</m:t>
                            </m:r>
                          </m:sub>
                        </m:sSub>
                        <m:r>
                          <a:rPr kumimoji="1" lang="en-US" altLang="ja-JP" b="0" i="1" smtClean="0">
                            <a:latin typeface="Cambria Math" charset="0"/>
                          </a:rPr>
                          <m:t>;</m:t>
                        </m:r>
                        <m:r>
                          <a:rPr kumimoji="1" lang="en-US" altLang="ja-JP" b="0" i="1" smtClean="0">
                            <a:latin typeface="Cambria Math" charset="0"/>
                          </a:rPr>
                          <m:t>𝜃</m:t>
                        </m:r>
                      </m:e>
                    </m:d>
                    <m:r>
                      <a:rPr kumimoji="1" lang="en-US" altLang="ja-JP" b="0" i="1" smtClean="0">
                        <a:latin typeface="Cambria Math" charset="0"/>
                      </a:rPr>
                      <m:t> </m:t>
                    </m:r>
                  </m:oMath>
                </a14:m>
                <a:endParaRPr kumimoji="1" lang="en-US" altLang="ja-JP" b="0" dirty="0" smtClean="0"/>
              </a:p>
              <a:p>
                <a:r>
                  <a:rPr kumimoji="1" lang="ja-JP" altLang="en-US" dirty="0" smtClean="0"/>
                  <a:t>ある時刻の隠れ変数</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𝑡</m:t>
                        </m:r>
                        <m:r>
                          <a:rPr lang="en-US" altLang="ja-JP" b="0" i="1" smtClean="0">
                            <a:latin typeface="Cambria Math" charset="0"/>
                          </a:rPr>
                          <m:t>−1</m:t>
                        </m:r>
                      </m:sub>
                    </m:sSub>
                    <m:r>
                      <a:rPr lang="ja-JP" altLang="en-US" i="1" smtClean="0">
                        <a:latin typeface="Cambria Math" charset="0"/>
                      </a:rPr>
                      <m:t>から</m:t>
                    </m:r>
                    <m:sSub>
                      <m:sSubPr>
                        <m:ctrlPr>
                          <a:rPr lang="en-US" altLang="ja-JP" b="0" i="1" smtClean="0">
                            <a:latin typeface="Cambria Math" charset="0"/>
                          </a:rPr>
                        </m:ctrlPr>
                      </m:sSubPr>
                      <m:e>
                        <m:r>
                          <a:rPr lang="en-US" altLang="ja-JP" b="0" i="1" smtClean="0">
                            <a:latin typeface="Cambria Math" charset="0"/>
                          </a:rPr>
                          <m:t>h</m:t>
                        </m:r>
                      </m:e>
                      <m:sub>
                        <m:r>
                          <a:rPr lang="en-US" altLang="ja-JP" b="0" i="1" smtClean="0">
                            <a:latin typeface="Cambria Math" charset="0"/>
                          </a:rPr>
                          <m:t>𝑡</m:t>
                        </m:r>
                      </m:sub>
                    </m:sSub>
                    <m:r>
                      <a:rPr lang="en-US" altLang="ja-JP" b="0" i="1" smtClean="0">
                        <a:latin typeface="Cambria Math" charset="0"/>
                      </a:rPr>
                      <m:t> </m:t>
                    </m:r>
                    <m:r>
                      <a:rPr lang="ja-JP" altLang="en-US" b="0" i="1" smtClean="0">
                        <a:latin typeface="Cambria Math" charset="0"/>
                      </a:rPr>
                      <m:t>の変換パラメータは共有</m:t>
                    </m:r>
                  </m:oMath>
                </a14:m>
                <a:endParaRPr kumimoji="1" lang="ja-JP"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06" t="-2310"/>
                </a:stretch>
              </a:blipFill>
            </p:spPr>
            <p:txBody>
              <a:bodyPr/>
              <a:lstStyle/>
              <a:p>
                <a:r>
                  <a:rPr lang="ja-JP" altLang="en-US">
                    <a:noFill/>
                  </a:rPr>
                  <a:t> </a:t>
                </a:r>
              </a:p>
            </p:txBody>
          </p:sp>
        </mc:Fallback>
      </mc:AlternateContent>
      <p:pic>
        <p:nvPicPr>
          <p:cNvPr id="6" name="Picture 5"/>
          <p:cNvPicPr>
            <a:picLocks noChangeAspect="1"/>
          </p:cNvPicPr>
          <p:nvPr/>
        </p:nvPicPr>
        <p:blipFill>
          <a:blip r:embed="rId3"/>
          <a:stretch>
            <a:fillRect/>
          </a:stretch>
        </p:blipFill>
        <p:spPr>
          <a:xfrm>
            <a:off x="4529863" y="2966126"/>
            <a:ext cx="7302500" cy="2933700"/>
          </a:xfrm>
          <a:prstGeom prst="rect">
            <a:avLst/>
          </a:prstGeom>
        </p:spPr>
      </p:pic>
      <p:pic>
        <p:nvPicPr>
          <p:cNvPr id="7" name="Picture 6"/>
          <p:cNvPicPr>
            <a:picLocks noChangeAspect="1"/>
          </p:cNvPicPr>
          <p:nvPr/>
        </p:nvPicPr>
        <p:blipFill>
          <a:blip r:embed="rId4"/>
          <a:stretch>
            <a:fillRect/>
          </a:stretch>
        </p:blipFill>
        <p:spPr>
          <a:xfrm>
            <a:off x="1308622" y="3626526"/>
            <a:ext cx="3009900" cy="1612900"/>
          </a:xfrm>
          <a:prstGeom prst="rect">
            <a:avLst/>
          </a:prstGeom>
        </p:spPr>
      </p:pic>
      <p:pic>
        <p:nvPicPr>
          <p:cNvPr id="9" name="Picture 8"/>
          <p:cNvPicPr>
            <a:picLocks noChangeAspect="1"/>
          </p:cNvPicPr>
          <p:nvPr/>
        </p:nvPicPr>
        <p:blipFill>
          <a:blip r:embed="rId5"/>
          <a:stretch>
            <a:fillRect/>
          </a:stretch>
        </p:blipFill>
        <p:spPr>
          <a:xfrm>
            <a:off x="4189242" y="3626525"/>
            <a:ext cx="241300" cy="584200"/>
          </a:xfrm>
          <a:prstGeom prst="rect">
            <a:avLst/>
          </a:prstGeom>
        </p:spPr>
      </p:pic>
      <p:sp>
        <p:nvSpPr>
          <p:cNvPr id="4" name="Frame 3"/>
          <p:cNvSpPr/>
          <p:nvPr/>
        </p:nvSpPr>
        <p:spPr>
          <a:xfrm>
            <a:off x="6126481" y="3912433"/>
            <a:ext cx="2223041" cy="876739"/>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18442829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RNN</a:t>
            </a:r>
            <a:endParaRPr kumimoji="1" lang="ja-JP" altLang="en-US" dirty="0"/>
          </a:p>
        </p:txBody>
      </p:sp>
      <p:sp>
        <p:nvSpPr>
          <p:cNvPr id="3" name="Content Placeholder 2"/>
          <p:cNvSpPr>
            <a:spLocks noGrp="1"/>
          </p:cNvSpPr>
          <p:nvPr>
            <p:ph idx="1"/>
          </p:nvPr>
        </p:nvSpPr>
        <p:spPr/>
        <p:txBody>
          <a:bodyPr/>
          <a:lstStyle/>
          <a:p>
            <a:pPr marL="107997" indent="0">
              <a:buNone/>
            </a:pPr>
            <a:r>
              <a:rPr kumimoji="1" lang="ja-JP" altLang="en-US" dirty="0" smtClean="0"/>
              <a:t>この構造の何が嬉しいか</a:t>
            </a:r>
          </a:p>
          <a:p>
            <a:pPr>
              <a:lnSpc>
                <a:spcPct val="150000"/>
              </a:lnSpc>
            </a:pPr>
            <a:r>
              <a:rPr kumimoji="1" lang="ja-JP" altLang="en-US" dirty="0" smtClean="0"/>
              <a:t>系列が伸びてもパラメータが増加しない</a:t>
            </a:r>
          </a:p>
          <a:p>
            <a:pPr lvl="1"/>
            <a:r>
              <a:rPr kumimoji="1" lang="ja-JP" altLang="en-US" dirty="0" smtClean="0"/>
              <a:t>文章のように、入力によって系列長が違うデータにも対応可能</a:t>
            </a:r>
            <a:endParaRPr kumimoji="1" lang="en-US" altLang="ja-JP" dirty="0" smtClean="0"/>
          </a:p>
          <a:p>
            <a:pPr lvl="1"/>
            <a:endParaRPr lang="en-US" altLang="ja-JP" dirty="0"/>
          </a:p>
          <a:p>
            <a:r>
              <a:rPr kumimoji="1" lang="ja-JP" altLang="en-US" dirty="0" smtClean="0"/>
              <a:t>十分なパラメータ数があって、いい感じに学習できれば</a:t>
            </a:r>
            <a:br>
              <a:rPr kumimoji="1" lang="ja-JP" altLang="en-US" dirty="0" smtClean="0"/>
            </a:br>
            <a:r>
              <a:rPr kumimoji="1" lang="ja-JP" altLang="en-US" dirty="0" smtClean="0"/>
              <a:t>任意の関係性を表現できる</a:t>
            </a:r>
          </a:p>
          <a:p>
            <a:endParaRPr lang="ja-JP" altLang="en-US" dirty="0"/>
          </a:p>
          <a:p>
            <a:r>
              <a:rPr kumimoji="1" lang="ja-JP" altLang="en-US" dirty="0" smtClean="0"/>
              <a:t>普通のニューラルネットワークと同様に誤差逆伝播法で学習可能</a:t>
            </a:r>
          </a:p>
          <a:p>
            <a:pPr lvl="1"/>
            <a:r>
              <a:rPr kumimoji="1" lang="ja-JP" altLang="en-US" dirty="0" smtClean="0"/>
              <a:t>もちろん</a:t>
            </a:r>
            <a:r>
              <a:rPr kumimoji="1" lang="en-US" altLang="ja-JP" dirty="0" smtClean="0"/>
              <a:t>RNN</a:t>
            </a:r>
            <a:r>
              <a:rPr kumimoji="1" lang="ja-JP" altLang="en-US" dirty="0" smtClean="0"/>
              <a:t>も勾配消失問題がネックになるが、対処するための様々な手法が提案されている</a:t>
            </a:r>
            <a:r>
              <a:rPr kumimoji="1" lang="en-US" altLang="ja-JP" dirty="0" smtClean="0"/>
              <a:t> (</a:t>
            </a:r>
            <a:r>
              <a:rPr kumimoji="1" lang="ja-JP" altLang="en-US" dirty="0" smtClean="0"/>
              <a:t>詳細は省きます）</a:t>
            </a:r>
            <a:endParaRPr kumimoji="1" lang="en-US" altLang="ja-JP" dirty="0" smtClean="0"/>
          </a:p>
          <a:p>
            <a:pPr lvl="1"/>
            <a:endParaRPr kumimoji="1" lang="ja-JP" altLang="en-US" dirty="0" smtClean="0"/>
          </a:p>
          <a:p>
            <a:pPr lvl="1"/>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1407743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RNN</a:t>
            </a:r>
            <a:r>
              <a:rPr kumimoji="1" lang="ja-JP" altLang="en-US" dirty="0" smtClean="0"/>
              <a:t>の応用</a:t>
            </a:r>
            <a:endParaRPr kumimoji="1" lang="ja-JP" altLang="en-US" dirty="0"/>
          </a:p>
        </p:txBody>
      </p:sp>
      <p:sp>
        <p:nvSpPr>
          <p:cNvPr id="5" name="Content Placeholder 4"/>
          <p:cNvSpPr>
            <a:spLocks noGrp="1"/>
          </p:cNvSpPr>
          <p:nvPr>
            <p:ph idx="1"/>
          </p:nvPr>
        </p:nvSpPr>
        <p:spPr/>
        <p:txBody>
          <a:bodyPr/>
          <a:lstStyle/>
          <a:p>
            <a:pPr marL="107997" indent="0">
              <a:buNone/>
            </a:pPr>
            <a:r>
              <a:rPr kumimoji="1" lang="ja-JP" altLang="en-US" dirty="0" smtClean="0"/>
              <a:t>何ができるのか</a:t>
            </a:r>
          </a:p>
          <a:p>
            <a:r>
              <a:rPr lang="en-US" altLang="ja-JP" dirty="0" smtClean="0"/>
              <a:t>CNN</a:t>
            </a:r>
            <a:r>
              <a:rPr lang="ja-JP" altLang="en-US" dirty="0" smtClean="0"/>
              <a:t>や他の</a:t>
            </a:r>
            <a:r>
              <a:rPr lang="en-US" altLang="ja-JP" dirty="0" smtClean="0"/>
              <a:t>neural net</a:t>
            </a:r>
            <a:r>
              <a:rPr lang="ja-JP" altLang="en-US" dirty="0" smtClean="0"/>
              <a:t>系の正則化技術を活かし、割と時系列モデリング系でなんでもうまくいってしまった</a:t>
            </a:r>
            <a:endParaRPr lang="en-US" altLang="ja-JP" dirty="0"/>
          </a:p>
          <a:p>
            <a:r>
              <a:rPr lang="ja-JP" altLang="en-US" dirty="0" smtClean="0"/>
              <a:t>例</a:t>
            </a:r>
            <a:r>
              <a:rPr lang="en-US" altLang="ja-JP" dirty="0"/>
              <a:t>1</a:t>
            </a:r>
            <a:r>
              <a:rPr lang="en-US" altLang="ja-JP" dirty="0" smtClean="0"/>
              <a:t>. </a:t>
            </a:r>
            <a:r>
              <a:rPr lang="ja-JP" altLang="en-US" dirty="0" smtClean="0"/>
              <a:t>ネガポジ判定</a:t>
            </a:r>
          </a:p>
          <a:p>
            <a:pPr lvl="1"/>
            <a:r>
              <a:rPr lang="ja-JP" altLang="en-US" dirty="0" smtClean="0"/>
              <a:t>レビュー文とその文が褒めてるのかけなしてるのかのラベル、のペアの対応を学習</a:t>
            </a:r>
          </a:p>
          <a:p>
            <a:r>
              <a:rPr kumimoji="1" lang="ja-JP" altLang="en-US" dirty="0" smtClean="0"/>
              <a:t>例</a:t>
            </a:r>
            <a:r>
              <a:rPr kumimoji="1" lang="en-US" altLang="ja-JP" dirty="0" smtClean="0"/>
              <a:t>2</a:t>
            </a:r>
            <a:r>
              <a:rPr kumimoji="1" lang="ja-JP" altLang="en-US" dirty="0" smtClean="0"/>
              <a:t>．機械翻訳</a:t>
            </a:r>
            <a:endParaRPr kumimoji="1" lang="en-US" altLang="ja-JP" dirty="0" smtClean="0"/>
          </a:p>
          <a:p>
            <a:pPr lvl="1"/>
            <a:r>
              <a:rPr kumimoji="1" lang="ja-JP" altLang="en-US" dirty="0" smtClean="0"/>
              <a:t>従来は用意した</a:t>
            </a:r>
            <a:r>
              <a:rPr lang="ja-JP" altLang="en-US" dirty="0" smtClean="0"/>
              <a:t>コーパス</a:t>
            </a:r>
            <a:r>
              <a:rPr lang="ja-JP" altLang="en-US" dirty="0"/>
              <a:t>を利用して</a:t>
            </a:r>
            <a:r>
              <a:rPr kumimoji="1" lang="ja-JP" altLang="en-US" dirty="0" smtClean="0"/>
              <a:t>単語の意味を逐次的に翻訳していた</a:t>
            </a:r>
            <a:endParaRPr kumimoji="1" lang="en-US" altLang="ja-JP" dirty="0" smtClean="0"/>
          </a:p>
          <a:p>
            <a:pPr lvl="1"/>
            <a:r>
              <a:rPr lang="ja-JP" altLang="en-US" dirty="0" smtClean="0"/>
              <a:t>ある言語の文章を</a:t>
            </a:r>
            <a:r>
              <a:rPr lang="en-US" altLang="ja-JP" dirty="0" smtClean="0"/>
              <a:t>RNN</a:t>
            </a:r>
            <a:r>
              <a:rPr lang="ja-JP" altLang="en-US" dirty="0" smtClean="0"/>
              <a:t>につっこんで、最後に出てきた隠れ変数を、もう一つ用意した</a:t>
            </a:r>
            <a:r>
              <a:rPr lang="en-US" altLang="ja-JP" dirty="0" smtClean="0"/>
              <a:t>RNN</a:t>
            </a:r>
            <a:r>
              <a:rPr lang="ja-JP" altLang="en-US" dirty="0" smtClean="0"/>
              <a:t>につっこんでその翻訳結果を学習させる、と言う方法で精度で上回る</a:t>
            </a:r>
            <a:endParaRPr lang="en-US" altLang="ja-JP" dirty="0"/>
          </a:p>
          <a:p>
            <a:pPr lvl="1"/>
            <a:endParaRPr kumimoji="1" lang="en-US" altLang="ja-JP" dirty="0" smtClean="0"/>
          </a:p>
          <a:p>
            <a:endParaRPr kumimoji="1" lang="ja-JP" altLang="en-US" dirty="0"/>
          </a:p>
        </p:txBody>
      </p:sp>
      <p:pic>
        <p:nvPicPr>
          <p:cNvPr id="9" name="Picture 8"/>
          <p:cNvPicPr>
            <a:picLocks noChangeAspect="1"/>
          </p:cNvPicPr>
          <p:nvPr/>
        </p:nvPicPr>
        <p:blipFill>
          <a:blip r:embed="rId2"/>
          <a:stretch>
            <a:fillRect/>
          </a:stretch>
        </p:blipFill>
        <p:spPr>
          <a:xfrm>
            <a:off x="6729439" y="4989001"/>
            <a:ext cx="4872949" cy="1311695"/>
          </a:xfrm>
          <a:prstGeom prst="rect">
            <a:avLst/>
          </a:prstGeom>
        </p:spPr>
      </p:pic>
      <p:sp>
        <p:nvSpPr>
          <p:cNvPr id="10" name="Slide Number Placeholder 9"/>
          <p:cNvSpPr>
            <a:spLocks noGrp="1"/>
          </p:cNvSpPr>
          <p:nvPr>
            <p:ph type="sldNum" sz="quarter" idx="12"/>
          </p:nvPr>
        </p:nvSpPr>
        <p:spPr>
          <a:xfrm>
            <a:off x="9900460" y="6459787"/>
            <a:ext cx="1312025" cy="365125"/>
          </a:xfrm>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8407647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CNN + RNN </a:t>
            </a:r>
            <a:r>
              <a:rPr kumimoji="1" lang="ja-JP" altLang="en-US" dirty="0" smtClean="0"/>
              <a:t>応用</a:t>
            </a:r>
            <a:endParaRPr kumimoji="1" lang="ja-JP" altLang="en-US" dirty="0"/>
          </a:p>
        </p:txBody>
      </p:sp>
      <p:sp>
        <p:nvSpPr>
          <p:cNvPr id="3" name="Content Placeholder 2"/>
          <p:cNvSpPr>
            <a:spLocks noGrp="1"/>
          </p:cNvSpPr>
          <p:nvPr>
            <p:ph idx="1"/>
          </p:nvPr>
        </p:nvSpPr>
        <p:spPr/>
        <p:txBody>
          <a:bodyPr/>
          <a:lstStyle/>
          <a:p>
            <a:r>
              <a:rPr lang="en-US" altLang="ja-JP" dirty="0" smtClean="0"/>
              <a:t>CNN</a:t>
            </a:r>
            <a:r>
              <a:rPr lang="ja-JP" altLang="en-US" dirty="0" smtClean="0"/>
              <a:t>の出力を</a:t>
            </a:r>
            <a:r>
              <a:rPr lang="en-US" altLang="ja-JP" dirty="0" smtClean="0"/>
              <a:t>RNN</a:t>
            </a:r>
            <a:r>
              <a:rPr lang="ja-JP" altLang="en-US" dirty="0" smtClean="0"/>
              <a:t>に接続することで、</a:t>
            </a:r>
            <a:br>
              <a:rPr lang="ja-JP" altLang="en-US" dirty="0" smtClean="0"/>
            </a:br>
            <a:r>
              <a:rPr lang="ja-JP" altLang="en-US" dirty="0" smtClean="0"/>
              <a:t>画像説明文生成システムのできあがり</a:t>
            </a:r>
          </a:p>
          <a:p>
            <a:endParaRPr kumimoji="1" lang="ja-JP" altLang="en-US" dirty="0"/>
          </a:p>
        </p:txBody>
      </p:sp>
      <p:pic>
        <p:nvPicPr>
          <p:cNvPr id="4" name="Picture 3"/>
          <p:cNvPicPr>
            <a:picLocks noChangeAspect="1"/>
          </p:cNvPicPr>
          <p:nvPr/>
        </p:nvPicPr>
        <p:blipFill>
          <a:blip r:embed="rId2"/>
          <a:stretch>
            <a:fillRect/>
          </a:stretch>
        </p:blipFill>
        <p:spPr>
          <a:xfrm>
            <a:off x="1867318" y="2398010"/>
            <a:ext cx="7921261" cy="3176865"/>
          </a:xfrm>
          <a:prstGeom prst="rect">
            <a:avLst/>
          </a:prstGeom>
        </p:spPr>
      </p:pic>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2139407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まとめ</a:t>
            </a:r>
            <a:endParaRPr kumimoji="1" lang="ja-JP" altLang="en-US" dirty="0"/>
          </a:p>
        </p:txBody>
      </p:sp>
      <p:sp>
        <p:nvSpPr>
          <p:cNvPr id="3" name="Content Placeholder 2"/>
          <p:cNvSpPr>
            <a:spLocks noGrp="1"/>
          </p:cNvSpPr>
          <p:nvPr>
            <p:ph idx="1"/>
          </p:nvPr>
        </p:nvSpPr>
        <p:spPr/>
        <p:txBody>
          <a:bodyPr/>
          <a:lstStyle/>
          <a:p>
            <a:r>
              <a:rPr kumimoji="1" lang="en-US" altLang="ja-JP" dirty="0" smtClean="0"/>
              <a:t>Deep Learning</a:t>
            </a:r>
            <a:r>
              <a:rPr kumimoji="1" lang="ja-JP" altLang="en-US" dirty="0" smtClean="0"/>
              <a:t>とは、ニューラルネットワークを</a:t>
            </a:r>
            <a:r>
              <a:rPr lang="ja-JP" altLang="en-US" dirty="0"/>
              <a:t>用いた人工</a:t>
            </a:r>
            <a:r>
              <a:rPr lang="ja-JP" altLang="en-US" dirty="0" smtClean="0"/>
              <a:t>知能</a:t>
            </a:r>
            <a:r>
              <a:rPr lang="ja-JP" altLang="en-US" dirty="0"/>
              <a:t>技術の</a:t>
            </a:r>
            <a:r>
              <a:rPr lang="ja-JP" altLang="en-US" dirty="0" smtClean="0"/>
              <a:t>総称</a:t>
            </a:r>
            <a:endParaRPr lang="ja-JP" altLang="en-US" dirty="0" smtClean="0"/>
          </a:p>
          <a:p>
            <a:r>
              <a:rPr lang="ja-JP" altLang="en-US" dirty="0" smtClean="0"/>
              <a:t>従来では人手で行っていた特徴抽出を同時に学習できるのがすごい</a:t>
            </a:r>
            <a:endParaRPr lang="ja-JP" altLang="en-US" dirty="0"/>
          </a:p>
          <a:p>
            <a:r>
              <a:rPr lang="en-US" altLang="ja-JP" dirty="0" smtClean="0"/>
              <a:t>CNN</a:t>
            </a:r>
            <a:r>
              <a:rPr lang="ja-JP" altLang="en-US" dirty="0" smtClean="0"/>
              <a:t>は画像に潜在する特徴を抽出するのに有効な構造をしている</a:t>
            </a:r>
            <a:endParaRPr lang="ja-JP" altLang="en-US" dirty="0"/>
          </a:p>
          <a:p>
            <a:r>
              <a:rPr lang="en-US" altLang="ja-JP" dirty="0" smtClean="0"/>
              <a:t>RNN</a:t>
            </a:r>
            <a:r>
              <a:rPr lang="ja-JP" altLang="en-US" dirty="0" smtClean="0"/>
              <a:t>は系列情報を保持する隠れ変数を導入し、時系列モデリング</a:t>
            </a:r>
          </a:p>
          <a:p>
            <a:r>
              <a:rPr lang="ja-JP" altLang="en-US" dirty="0" smtClean="0"/>
              <a:t>最近はデータが大量にあれば割となんでもできてしまう</a:t>
            </a:r>
          </a:p>
          <a:p>
            <a:endParaRPr lang="ja-JP" altLang="en-US" dirty="0" smtClean="0"/>
          </a:p>
          <a:p>
            <a:r>
              <a:rPr lang="ja-JP" altLang="en-US" dirty="0" smtClean="0"/>
              <a:t>逆に、データがないときはどうすればいいか、というのは面白い研究課題になっている</a:t>
            </a:r>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353684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Deep Learning</a:t>
            </a:r>
            <a:endParaRPr kumimoji="1" lang="ja-JP" altLang="en-US" dirty="0"/>
          </a:p>
        </p:txBody>
      </p:sp>
      <p:sp>
        <p:nvSpPr>
          <p:cNvPr id="3" name="Content Placeholder 2"/>
          <p:cNvSpPr>
            <a:spLocks noGrp="1"/>
          </p:cNvSpPr>
          <p:nvPr>
            <p:ph idx="1"/>
          </p:nvPr>
        </p:nvSpPr>
        <p:spPr/>
        <p:txBody>
          <a:bodyPr>
            <a:normAutofit lnSpcReduction="10000"/>
          </a:bodyPr>
          <a:lstStyle/>
          <a:p>
            <a:r>
              <a:rPr kumimoji="1" lang="ja-JP" altLang="en-US" dirty="0" smtClean="0"/>
              <a:t>ニューラルネットワークを用いた人工知能技術の総称</a:t>
            </a:r>
            <a:endParaRPr kumimoji="1" lang="en-US" altLang="ja-JP" dirty="0" smtClean="0"/>
          </a:p>
          <a:p>
            <a:endParaRPr kumimoji="1" lang="en-US" altLang="ja-JP" dirty="0" smtClean="0"/>
          </a:p>
          <a:p>
            <a:endParaRPr lang="en-US" altLang="ja-JP" dirty="0"/>
          </a:p>
          <a:p>
            <a:endParaRPr kumimoji="1" lang="en-US" altLang="ja-JP" dirty="0" smtClean="0"/>
          </a:p>
          <a:p>
            <a:pPr marL="107997" indent="0">
              <a:buNone/>
            </a:pPr>
            <a:endParaRPr kumimoji="1" lang="en-US" altLang="ja-JP" dirty="0" smtClean="0"/>
          </a:p>
          <a:p>
            <a:endParaRPr kumimoji="1" lang="ja-JP" altLang="en-US" dirty="0" smtClean="0"/>
          </a:p>
          <a:p>
            <a:r>
              <a:rPr kumimoji="1" lang="ja-JP" altLang="en-US" dirty="0" smtClean="0"/>
              <a:t>いろんな種類というか派生が</a:t>
            </a:r>
            <a:r>
              <a:rPr kumimoji="1" lang="ja-JP" altLang="en-US" dirty="0" smtClean="0"/>
              <a:t>ある</a:t>
            </a:r>
            <a:endParaRPr kumimoji="1" lang="ja-JP" altLang="en-US" dirty="0" smtClean="0"/>
          </a:p>
          <a:p>
            <a:pPr lvl="1">
              <a:lnSpc>
                <a:spcPct val="160000"/>
              </a:lnSpc>
            </a:pPr>
            <a:r>
              <a:rPr kumimoji="1" lang="en-US" altLang="ja-JP" dirty="0" smtClean="0"/>
              <a:t>Convolutional Neural Network (CNN)</a:t>
            </a:r>
            <a:endParaRPr kumimoji="1" lang="ja-JP" altLang="en-US" dirty="0" smtClean="0"/>
          </a:p>
          <a:p>
            <a:pPr lvl="1"/>
            <a:r>
              <a:rPr kumimoji="1" lang="en-US" altLang="ja-JP" dirty="0" smtClean="0"/>
              <a:t>Recurrent Neural</a:t>
            </a:r>
            <a:r>
              <a:rPr lang="en-US" altLang="ja-JP" dirty="0"/>
              <a:t> </a:t>
            </a:r>
            <a:r>
              <a:rPr lang="en-US" altLang="ja-JP" dirty="0" smtClean="0"/>
              <a:t>Network (RNN)</a:t>
            </a:r>
          </a:p>
          <a:p>
            <a:pPr lvl="1"/>
            <a:r>
              <a:rPr lang="en-US" altLang="ja-JP" dirty="0" err="1" smtClean="0"/>
              <a:t>e</a:t>
            </a:r>
            <a:r>
              <a:rPr kumimoji="1" lang="en-US" altLang="ja-JP" dirty="0" err="1" smtClean="0"/>
              <a:t>tc</a:t>
            </a:r>
            <a:r>
              <a:rPr kumimoji="1" lang="en-US" altLang="ja-JP" dirty="0" smtClean="0"/>
              <a:t> </a:t>
            </a:r>
            <a:r>
              <a:rPr kumimoji="1" lang="is-IS" altLang="ja-JP" dirty="0" smtClean="0"/>
              <a:t>…</a:t>
            </a:r>
            <a:endParaRPr kumimoji="1" lang="ja-JP" altLang="en-US" dirty="0"/>
          </a:p>
        </p:txBody>
      </p:sp>
      <p:pic>
        <p:nvPicPr>
          <p:cNvPr id="4" name="Picture 3"/>
          <p:cNvPicPr>
            <a:picLocks noChangeAspect="1"/>
          </p:cNvPicPr>
          <p:nvPr/>
        </p:nvPicPr>
        <p:blipFill>
          <a:blip r:embed="rId2"/>
          <a:stretch>
            <a:fillRect/>
          </a:stretch>
        </p:blipFill>
        <p:spPr>
          <a:xfrm>
            <a:off x="3455137" y="2014331"/>
            <a:ext cx="5529835" cy="1843279"/>
          </a:xfrm>
          <a:prstGeom prst="rect">
            <a:avLst/>
          </a:prstGeom>
        </p:spPr>
      </p:pic>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916237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ニューラルネットワーク</a:t>
            </a:r>
            <a:endParaRPr kumimoji="1" lang="ja-JP" altLang="en-US" dirty="0"/>
          </a:p>
        </p:txBody>
      </p:sp>
      <p:sp>
        <p:nvSpPr>
          <p:cNvPr id="5" name="Content Placeholder 4"/>
          <p:cNvSpPr>
            <a:spLocks noGrp="1"/>
          </p:cNvSpPr>
          <p:nvPr>
            <p:ph idx="1"/>
          </p:nvPr>
        </p:nvSpPr>
        <p:spPr/>
        <p:txBody>
          <a:bodyPr/>
          <a:lstStyle/>
          <a:p>
            <a:r>
              <a:rPr kumimoji="1" lang="ja-JP" altLang="en-US" dirty="0" smtClean="0"/>
              <a:t>提案自体は</a:t>
            </a:r>
            <a:r>
              <a:rPr lang="en-US" altLang="ja-JP" dirty="0" smtClean="0"/>
              <a:t>1960s ~</a:t>
            </a:r>
          </a:p>
          <a:p>
            <a:r>
              <a:rPr kumimoji="1" lang="ja-JP" altLang="en-US" dirty="0" smtClean="0"/>
              <a:t>線形変換と非線形変換を繰り返すことで複雑な関数を表現</a:t>
            </a:r>
            <a:r>
              <a:rPr kumimoji="1" lang="ja-JP" altLang="en-US" dirty="0" smtClean="0"/>
              <a:t>可能</a:t>
            </a:r>
            <a:endParaRPr kumimoji="1" lang="en-US" altLang="ja-JP" dirty="0" smtClean="0"/>
          </a:p>
          <a:p>
            <a:r>
              <a:rPr kumimoji="1" lang="ja-JP" altLang="en-US" dirty="0" smtClean="0"/>
              <a:t>一般に任意の非線形連続関数はこいつで近似可能</a:t>
            </a:r>
            <a:endParaRPr kumimoji="1" lang="en-US" altLang="ja-JP" dirty="0" smtClean="0"/>
          </a:p>
          <a:p>
            <a:pPr lvl="1"/>
            <a:r>
              <a:rPr lang="en-US" altLang="ja-JP" dirty="0" smtClean="0"/>
              <a:t>(</a:t>
            </a:r>
            <a:r>
              <a:rPr lang="ja-JP" altLang="en-US" dirty="0" smtClean="0"/>
              <a:t>十分</a:t>
            </a:r>
            <a:r>
              <a:rPr lang="ja-JP" altLang="en-US" dirty="0"/>
              <a:t>な数のニューロンが隠れ層に</a:t>
            </a:r>
            <a:r>
              <a:rPr lang="ja-JP" altLang="en-US" dirty="0" smtClean="0"/>
              <a:t>あれば</a:t>
            </a:r>
            <a:r>
              <a:rPr lang="en-US" altLang="ja-JP" dirty="0" smtClean="0"/>
              <a:t>)</a:t>
            </a:r>
            <a:endParaRPr kumimoji="1" lang="ja-JP" altLang="en-US" dirty="0"/>
          </a:p>
        </p:txBody>
      </p:sp>
      <p:pic>
        <p:nvPicPr>
          <p:cNvPr id="6" name="Content Placeholder 3"/>
          <p:cNvPicPr>
            <a:picLocks noChangeAspect="1"/>
          </p:cNvPicPr>
          <p:nvPr/>
        </p:nvPicPr>
        <p:blipFill>
          <a:blip r:embed="rId2"/>
          <a:stretch>
            <a:fillRect/>
          </a:stretch>
        </p:blipFill>
        <p:spPr>
          <a:xfrm>
            <a:off x="3583362" y="3214899"/>
            <a:ext cx="5086237" cy="2934959"/>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4317168" y="5703581"/>
                <a:ext cx="616900"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1" i="1">
                              <a:latin typeface="Cambria Math" charset="0"/>
                            </a:rPr>
                          </m:ctrlPr>
                        </m:sSubPr>
                        <m:e>
                          <m:r>
                            <a:rPr kumimoji="1" lang="en-US" altLang="ja-JP" sz="2000" b="1" i="1">
                              <a:latin typeface="Cambria Math" charset="0"/>
                            </a:rPr>
                            <m:t>𝑾</m:t>
                          </m:r>
                        </m:e>
                        <m:sub>
                          <m:r>
                            <a:rPr kumimoji="1" lang="en-US" altLang="ja-JP" sz="2000" b="1" i="1">
                              <a:latin typeface="Cambria Math" charset="0"/>
                            </a:rPr>
                            <m:t>𝟏</m:t>
                          </m:r>
                        </m:sub>
                      </m:sSub>
                    </m:oMath>
                  </m:oMathPara>
                </a14:m>
                <a:endParaRPr kumimoji="1" lang="ja-JP" altLang="en-US" sz="2000" b="1" dirty="0"/>
              </a:p>
            </p:txBody>
          </p:sp>
        </mc:Choice>
        <mc:Fallback>
          <p:sp>
            <p:nvSpPr>
              <p:cNvPr id="7" name="TextBox 6"/>
              <p:cNvSpPr txBox="1">
                <a:spLocks noRot="1" noChangeAspect="1" noMove="1" noResize="1" noEditPoints="1" noAdjustHandles="1" noChangeArrowheads="1" noChangeShapeType="1" noTextEdit="1"/>
              </p:cNvSpPr>
              <p:nvPr/>
            </p:nvSpPr>
            <p:spPr>
              <a:xfrm>
                <a:off x="4317168" y="5703581"/>
                <a:ext cx="616900" cy="400110"/>
              </a:xfrm>
              <a:prstGeom prst="rect">
                <a:avLst/>
              </a:prstGeom>
              <a:blipFill rotWithShape="0">
                <a:blip r:embed="rId3"/>
                <a:stretch>
                  <a:fillRect b="-307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6158762" y="5719440"/>
                <a:ext cx="616900"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1" i="1">
                              <a:latin typeface="Cambria Math" charset="0"/>
                            </a:rPr>
                          </m:ctrlPr>
                        </m:sSubPr>
                        <m:e>
                          <m:r>
                            <a:rPr kumimoji="1" lang="en-US" altLang="ja-JP" sz="2000" b="1" i="1">
                              <a:latin typeface="Cambria Math" charset="0"/>
                            </a:rPr>
                            <m:t>𝑾</m:t>
                          </m:r>
                        </m:e>
                        <m:sub>
                          <m:r>
                            <a:rPr kumimoji="1" lang="en-US" altLang="ja-JP" sz="2000" b="1" i="1">
                              <a:latin typeface="Cambria Math" charset="0"/>
                            </a:rPr>
                            <m:t>𝟐</m:t>
                          </m:r>
                        </m:sub>
                      </m:sSub>
                    </m:oMath>
                  </m:oMathPara>
                </a14:m>
                <a:endParaRPr kumimoji="1" lang="ja-JP" altLang="en-US" sz="2000" b="1" dirty="0"/>
              </a:p>
            </p:txBody>
          </p:sp>
        </mc:Choice>
        <mc:Fallback>
          <p:sp>
            <p:nvSpPr>
              <p:cNvPr id="8" name="TextBox 7"/>
              <p:cNvSpPr txBox="1">
                <a:spLocks noRot="1" noChangeAspect="1" noMove="1" noResize="1" noEditPoints="1" noAdjustHandles="1" noChangeArrowheads="1" noChangeShapeType="1" noTextEdit="1"/>
              </p:cNvSpPr>
              <p:nvPr/>
            </p:nvSpPr>
            <p:spPr>
              <a:xfrm>
                <a:off x="6158762" y="5719440"/>
                <a:ext cx="616900" cy="400110"/>
              </a:xfrm>
              <a:prstGeom prst="rect">
                <a:avLst/>
              </a:prstGeom>
              <a:blipFill rotWithShape="0">
                <a:blip r:embed="rId4"/>
                <a:stretch>
                  <a:fillRect b="-1515"/>
                </a:stretch>
              </a:blipFill>
            </p:spPr>
            <p:txBody>
              <a:bodyPr/>
              <a:lstStyle/>
              <a:p>
                <a:r>
                  <a:rPr lang="ja-JP" altLang="en-US">
                    <a:noFill/>
                  </a:rPr>
                  <a:t> </a:t>
                </a:r>
              </a:p>
            </p:txBody>
          </p:sp>
        </mc:Fallback>
      </mc:AlternateContent>
      <p:pic>
        <p:nvPicPr>
          <p:cNvPr id="9" name="Picture 8"/>
          <p:cNvPicPr>
            <a:picLocks noChangeAspect="1"/>
          </p:cNvPicPr>
          <p:nvPr/>
        </p:nvPicPr>
        <p:blipFill>
          <a:blip r:embed="rId5"/>
          <a:stretch>
            <a:fillRect/>
          </a:stretch>
        </p:blipFill>
        <p:spPr>
          <a:xfrm>
            <a:off x="1880446" y="4022522"/>
            <a:ext cx="1121175" cy="1142737"/>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8425063" y="4393835"/>
                <a:ext cx="3625095"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000" b="1" i="1">
                          <a:latin typeface="Cambria Math" charset="0"/>
                        </a:rPr>
                        <m:t>𝒚</m:t>
                      </m:r>
                      <m:r>
                        <a:rPr kumimoji="1" lang="en-US" altLang="ja-JP" sz="2000" b="1" i="1">
                          <a:latin typeface="Cambria Math" charset="0"/>
                        </a:rPr>
                        <m:t>=</m:t>
                      </m:r>
                      <m:r>
                        <a:rPr kumimoji="1" lang="en-US" altLang="ja-JP" sz="2000" b="1" i="1">
                          <a:latin typeface="Cambria Math" charset="0"/>
                        </a:rPr>
                        <m:t>𝒇</m:t>
                      </m:r>
                      <m:d>
                        <m:dPr>
                          <m:ctrlPr>
                            <a:rPr kumimoji="1" lang="en-US" altLang="ja-JP" sz="2000" b="1" i="1">
                              <a:latin typeface="Cambria Math" charset="0"/>
                            </a:rPr>
                          </m:ctrlPr>
                        </m:dPr>
                        <m:e>
                          <m:sSub>
                            <m:sSubPr>
                              <m:ctrlPr>
                                <a:rPr kumimoji="1" lang="en-US" altLang="ja-JP" sz="2000" b="1" i="1">
                                  <a:latin typeface="Cambria Math" charset="0"/>
                                </a:rPr>
                              </m:ctrlPr>
                            </m:sSubPr>
                            <m:e>
                              <m:r>
                                <a:rPr kumimoji="1" lang="en-US" altLang="ja-JP" sz="2000" b="1" i="1">
                                  <a:latin typeface="Cambria Math" charset="0"/>
                                </a:rPr>
                                <m:t>𝑾</m:t>
                              </m:r>
                            </m:e>
                            <m:sub>
                              <m:r>
                                <a:rPr kumimoji="1" lang="en-US" altLang="ja-JP" sz="2000" b="1" i="1">
                                  <a:latin typeface="Cambria Math" charset="0"/>
                                </a:rPr>
                                <m:t>𝟐</m:t>
                              </m:r>
                            </m:sub>
                          </m:sSub>
                          <m:r>
                            <a:rPr kumimoji="1" lang="en-US" altLang="ja-JP" sz="2000" b="1" i="1">
                              <a:latin typeface="Cambria Math" charset="0"/>
                            </a:rPr>
                            <m:t>⋅</m:t>
                          </m:r>
                          <m:r>
                            <a:rPr kumimoji="1" lang="en-US" altLang="ja-JP" sz="2000" b="1" i="1">
                              <a:latin typeface="Cambria Math" charset="0"/>
                            </a:rPr>
                            <m:t>𝒇</m:t>
                          </m:r>
                          <m:d>
                            <m:dPr>
                              <m:ctrlPr>
                                <a:rPr kumimoji="1" lang="en-US" altLang="ja-JP" sz="2000" b="1" i="1">
                                  <a:latin typeface="Cambria Math" charset="0"/>
                                </a:rPr>
                              </m:ctrlPr>
                            </m:dPr>
                            <m:e>
                              <m:sSub>
                                <m:sSubPr>
                                  <m:ctrlPr>
                                    <a:rPr kumimoji="1" lang="en-US" altLang="ja-JP" sz="2000" b="1" i="1">
                                      <a:latin typeface="Cambria Math" charset="0"/>
                                    </a:rPr>
                                  </m:ctrlPr>
                                </m:sSubPr>
                                <m:e>
                                  <m:r>
                                    <a:rPr kumimoji="1" lang="en-US" altLang="ja-JP" sz="2000" b="1" i="1">
                                      <a:latin typeface="Cambria Math" charset="0"/>
                                    </a:rPr>
                                    <m:t>𝑾</m:t>
                                  </m:r>
                                </m:e>
                                <m:sub>
                                  <m:r>
                                    <a:rPr kumimoji="1" lang="en-US" altLang="ja-JP" sz="2000" b="1" i="1">
                                      <a:latin typeface="Cambria Math" charset="0"/>
                                    </a:rPr>
                                    <m:t>𝒊</m:t>
                                  </m:r>
                                </m:sub>
                              </m:sSub>
                              <m:r>
                                <a:rPr kumimoji="1" lang="en-US" altLang="ja-JP" sz="2000" b="1" i="1">
                                  <a:latin typeface="Cambria Math" charset="0"/>
                                </a:rPr>
                                <m:t>⋅</m:t>
                              </m:r>
                              <m:r>
                                <a:rPr kumimoji="1" lang="en-US" altLang="ja-JP" sz="2000" b="1" i="1">
                                  <a:latin typeface="Cambria Math" charset="0"/>
                                </a:rPr>
                                <m:t>𝑿</m:t>
                              </m:r>
                            </m:e>
                          </m:d>
                          <m:r>
                            <a:rPr kumimoji="1" lang="en-US" altLang="ja-JP" sz="2000" b="1" i="1">
                              <a:latin typeface="Cambria Math" charset="0"/>
                            </a:rPr>
                            <m:t>+</m:t>
                          </m:r>
                          <m:r>
                            <a:rPr kumimoji="1" lang="en-US" altLang="ja-JP" sz="2000" b="1" i="1">
                              <a:latin typeface="Cambria Math" charset="0"/>
                            </a:rPr>
                            <m:t>𝒃</m:t>
                          </m:r>
                        </m:e>
                      </m:d>
                      <m:r>
                        <a:rPr kumimoji="1" lang="en-US" altLang="ja-JP" sz="2000" b="1" i="1">
                          <a:latin typeface="Cambria Math" charset="0"/>
                        </a:rPr>
                        <m:t>+</m:t>
                      </m:r>
                      <m:r>
                        <a:rPr kumimoji="1" lang="en-US" altLang="ja-JP" sz="2000" b="1" i="1">
                          <a:latin typeface="Cambria Math" charset="0"/>
                        </a:rPr>
                        <m:t>𝒃</m:t>
                      </m:r>
                    </m:oMath>
                  </m:oMathPara>
                </a14:m>
                <a:endParaRPr kumimoji="1" lang="ja-JP" altLang="en-US" sz="2000" b="1" dirty="0"/>
              </a:p>
            </p:txBody>
          </p:sp>
        </mc:Choice>
        <mc:Fallback>
          <p:sp>
            <p:nvSpPr>
              <p:cNvPr id="3" name="TextBox 2"/>
              <p:cNvSpPr txBox="1">
                <a:spLocks noRot="1" noChangeAspect="1" noMove="1" noResize="1" noEditPoints="1" noAdjustHandles="1" noChangeArrowheads="1" noChangeShapeType="1" noTextEdit="1"/>
              </p:cNvSpPr>
              <p:nvPr/>
            </p:nvSpPr>
            <p:spPr>
              <a:xfrm>
                <a:off x="8425063" y="4393835"/>
                <a:ext cx="3625095" cy="400110"/>
              </a:xfrm>
              <a:prstGeom prst="rect">
                <a:avLst/>
              </a:prstGeom>
              <a:blipFill rotWithShape="0">
                <a:blip r:embed="rId6"/>
                <a:stretch>
                  <a:fillRect b="-18462"/>
                </a:stretch>
              </a:blipFill>
            </p:spPr>
            <p:txBody>
              <a:bodyPr/>
              <a:lstStyle/>
              <a:p>
                <a:r>
                  <a:rPr lang="ja-JP" altLang="en-US">
                    <a:noFill/>
                  </a:rPr>
                  <a:t> </a:t>
                </a:r>
              </a:p>
            </p:txBody>
          </p:sp>
        </mc:Fallback>
      </mc:AlternateContent>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776532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確率的勾配降下法</a:t>
            </a:r>
            <a:endParaRPr kumimoji="1" lang="ja-JP" altLang="en-US" dirty="0"/>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p:txBody>
              <a:bodyPr/>
              <a:lstStyle/>
              <a:p>
                <a:endParaRPr kumimoji="1" lang="ja-JP" altLang="en-US" dirty="0" smtClean="0"/>
              </a:p>
              <a:p>
                <a:r>
                  <a:rPr kumimoji="1" lang="ja-JP" altLang="en-US" dirty="0" smtClean="0"/>
                  <a:t>なんらかのコスト関数を</a:t>
                </a:r>
                <a:br>
                  <a:rPr kumimoji="1" lang="ja-JP" altLang="en-US" dirty="0" smtClean="0"/>
                </a:br>
                <a:r>
                  <a:rPr kumimoji="1" lang="ja-JP" altLang="en-US" dirty="0" smtClean="0"/>
                  <a:t>最小化する最適化手法の一つ</a:t>
                </a:r>
                <a:endParaRPr kumimoji="1" lang="en-US" altLang="ja-JP" dirty="0" smtClean="0"/>
              </a:p>
              <a:p>
                <a:pPr marL="107997" indent="0">
                  <a:buNone/>
                </a:pPr>
                <a:endParaRPr lang="en-US" altLang="ja-JP" dirty="0"/>
              </a:p>
              <a:p>
                <a:r>
                  <a:rPr kumimoji="1" lang="ja-JP" altLang="en-US" dirty="0" smtClean="0"/>
                  <a:t>出力</a:t>
                </a:r>
                <a14:m>
                  <m:oMath xmlns:m="http://schemas.openxmlformats.org/officeDocument/2006/math">
                    <m:sSup>
                      <m:sSupPr>
                        <m:ctrlPr>
                          <a:rPr lang="en-US" altLang="ja-JP" b="0" i="0" smtClean="0">
                            <a:latin typeface="Cambria Math" charset="0"/>
                          </a:rPr>
                        </m:ctrlPr>
                      </m:sSupPr>
                      <m:e>
                        <m:r>
                          <a:rPr lang="en-US" altLang="ja-JP" i="1">
                            <a:latin typeface="Cambria Math" charset="0"/>
                          </a:rPr>
                          <m:t>𝑦</m:t>
                        </m:r>
                      </m:e>
                      <m:sup>
                        <m:r>
                          <a:rPr lang="en-US" altLang="ja-JP" b="0" i="0" smtClean="0">
                            <a:latin typeface="Cambria Math" charset="0"/>
                          </a:rPr>
                          <m:t>′</m:t>
                        </m:r>
                      </m:sup>
                    </m:sSup>
                    <m:r>
                      <a:rPr lang="en-US" altLang="ja-JP" b="0" i="0" smtClean="0">
                        <a:latin typeface="Cambria Math" charset="0"/>
                      </a:rPr>
                      <m:t> </m:t>
                    </m:r>
                  </m:oMath>
                </a14:m>
                <a:r>
                  <a:rPr kumimoji="1" lang="ja-JP" altLang="en-US" dirty="0" smtClean="0"/>
                  <a:t>と目標となる出力</a:t>
                </a:r>
                <a14:m>
                  <m:oMath xmlns:m="http://schemas.openxmlformats.org/officeDocument/2006/math">
                    <m:r>
                      <a:rPr kumimoji="1" lang="en-US" altLang="ja-JP" b="0" i="1" smtClean="0">
                        <a:latin typeface="Cambria Math" charset="0"/>
                      </a:rPr>
                      <m:t>𝑦</m:t>
                    </m:r>
                  </m:oMath>
                </a14:m>
                <a:r>
                  <a:rPr kumimoji="1" lang="en-US" altLang="ja-JP" dirty="0" smtClean="0"/>
                  <a:t> </a:t>
                </a:r>
                <a:r>
                  <a:rPr kumimoji="1" lang="ja-JP" altLang="en-US" dirty="0" smtClean="0"/>
                  <a:t>の</a:t>
                </a:r>
                <a:br>
                  <a:rPr kumimoji="1" lang="ja-JP" altLang="en-US" dirty="0" smtClean="0"/>
                </a:br>
                <a:r>
                  <a:rPr kumimoji="1" lang="ja-JP" altLang="en-US" dirty="0" smtClean="0"/>
                  <a:t>誤差を最小化したいときは、</a:t>
                </a:r>
              </a:p>
              <a:p>
                <a:pPr marL="107997" indent="0">
                  <a:buNone/>
                </a:pPr>
                <a:endParaRPr kumimoji="1" lang="en-US" altLang="ja-JP" dirty="0" smtClean="0"/>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l="-727" t="-1902"/>
                </a:stretch>
              </a:blipFill>
            </p:spPr>
            <p:txBody>
              <a:bodyPr/>
              <a:lstStyle/>
              <a:p>
                <a:r>
                  <a:rPr lang="ja-JP" altLang="en-US">
                    <a:noFill/>
                  </a:rPr>
                  <a:t> </a:t>
                </a:r>
              </a:p>
            </p:txBody>
          </p:sp>
        </mc:Fallback>
      </mc:AlternateContent>
      <p:pic>
        <p:nvPicPr>
          <p:cNvPr id="7" name="Content Placeholder 3"/>
          <p:cNvPicPr>
            <a:picLocks noChangeAspect="1"/>
          </p:cNvPicPr>
          <p:nvPr/>
        </p:nvPicPr>
        <p:blipFill>
          <a:blip r:embed="rId3"/>
          <a:stretch>
            <a:fillRect/>
          </a:stretch>
        </p:blipFill>
        <p:spPr>
          <a:xfrm>
            <a:off x="6032041" y="1665169"/>
            <a:ext cx="5987731" cy="4484688"/>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5816186" y="1665170"/>
                <a:ext cx="1439055" cy="461665"/>
              </a:xfrm>
              <a:prstGeom prst="rect">
                <a:avLst/>
              </a:prstGeom>
              <a:solidFill>
                <a:schemeClr val="bg1"/>
              </a:solid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ja-JP" sz="2400" b="1" i="1">
                          <a:latin typeface="Cambria Math" charset="0"/>
                        </a:rPr>
                        <m:t>𝑳</m:t>
                      </m:r>
                    </m:oMath>
                  </m:oMathPara>
                </a14:m>
                <a:endParaRPr kumimoji="1" lang="ja-JP" altLang="en-US" sz="2400" b="1" dirty="0"/>
              </a:p>
            </p:txBody>
          </p:sp>
        </mc:Choice>
        <mc:Fallback>
          <p:sp>
            <p:nvSpPr>
              <p:cNvPr id="8" name="TextBox 7"/>
              <p:cNvSpPr txBox="1">
                <a:spLocks noRot="1" noChangeAspect="1" noMove="1" noResize="1" noEditPoints="1" noAdjustHandles="1" noChangeArrowheads="1" noChangeShapeType="1" noTextEdit="1"/>
              </p:cNvSpPr>
              <p:nvPr/>
            </p:nvSpPr>
            <p:spPr>
              <a:xfrm>
                <a:off x="5816186" y="1665170"/>
                <a:ext cx="1439055" cy="46166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1962258" y="4097862"/>
                <a:ext cx="2721001" cy="89902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kumimoji="1" lang="en-US" altLang="ja-JP" sz="2800" i="1">
                          <a:latin typeface="Cambria Math" charset="0"/>
                        </a:rPr>
                        <m:t>𝐿</m:t>
                      </m:r>
                      <m:r>
                        <a:rPr kumimoji="1" lang="en-US" altLang="ja-JP" sz="2800" i="1">
                          <a:latin typeface="Cambria Math" charset="0"/>
                        </a:rPr>
                        <m:t>=</m:t>
                      </m:r>
                      <m:f>
                        <m:fPr>
                          <m:ctrlPr>
                            <a:rPr kumimoji="1" lang="en-US" altLang="ja-JP" sz="2800" i="1">
                              <a:latin typeface="Cambria Math" charset="0"/>
                            </a:rPr>
                          </m:ctrlPr>
                        </m:fPr>
                        <m:num>
                          <m:r>
                            <a:rPr kumimoji="1" lang="en-US" altLang="ja-JP" sz="2800" i="1">
                              <a:latin typeface="Cambria Math" charset="0"/>
                            </a:rPr>
                            <m:t>1</m:t>
                          </m:r>
                        </m:num>
                        <m:den>
                          <m:r>
                            <a:rPr kumimoji="1" lang="en-US" altLang="ja-JP" sz="2800" i="1">
                              <a:latin typeface="Cambria Math" charset="0"/>
                            </a:rPr>
                            <m:t>2</m:t>
                          </m:r>
                        </m:den>
                      </m:f>
                      <m:sSup>
                        <m:sSupPr>
                          <m:ctrlPr>
                            <a:rPr kumimoji="1" lang="en-US" altLang="ja-JP" sz="2800" i="1">
                              <a:latin typeface="Cambria Math" charset="0"/>
                            </a:rPr>
                          </m:ctrlPr>
                        </m:sSupPr>
                        <m:e>
                          <m:d>
                            <m:dPr>
                              <m:begChr m:val="|"/>
                              <m:endChr m:val="|"/>
                              <m:ctrlPr>
                                <a:rPr kumimoji="1" lang="en-US" altLang="ja-JP" sz="2800" i="1">
                                  <a:latin typeface="Cambria Math" charset="0"/>
                                </a:rPr>
                              </m:ctrlPr>
                            </m:dPr>
                            <m:e>
                              <m:sSub>
                                <m:sSubPr>
                                  <m:ctrlPr>
                                    <a:rPr kumimoji="1" lang="en-US" altLang="ja-JP" sz="2800" i="1">
                                      <a:latin typeface="Cambria Math" charset="0"/>
                                    </a:rPr>
                                  </m:ctrlPr>
                                </m:sSubPr>
                                <m:e>
                                  <m:r>
                                    <a:rPr kumimoji="1" lang="en-US" altLang="ja-JP" sz="2800" i="1">
                                      <a:latin typeface="Cambria Math" charset="0"/>
                                    </a:rPr>
                                    <m:t>𝑦</m:t>
                                  </m:r>
                                </m:e>
                                <m:sub>
                                  <m:r>
                                    <a:rPr kumimoji="1" lang="en-US" altLang="ja-JP" sz="2800" i="1">
                                      <a:latin typeface="Cambria Math" charset="0"/>
                                    </a:rPr>
                                    <m:t>𝑖</m:t>
                                  </m:r>
                                </m:sub>
                              </m:sSub>
                              <m:r>
                                <a:rPr kumimoji="1" lang="en-US" altLang="ja-JP" sz="2800" i="1">
                                  <a:latin typeface="Cambria Math" charset="0"/>
                                </a:rPr>
                                <m:t> −</m:t>
                              </m:r>
                              <m:sSubSup>
                                <m:sSubSupPr>
                                  <m:ctrlPr>
                                    <a:rPr kumimoji="1" lang="en-US" altLang="ja-JP" sz="2800" i="1">
                                      <a:latin typeface="Cambria Math" charset="0"/>
                                    </a:rPr>
                                  </m:ctrlPr>
                                </m:sSubSupPr>
                                <m:e>
                                  <m:r>
                                    <a:rPr kumimoji="1" lang="en-US" altLang="ja-JP" sz="2800" i="1">
                                      <a:latin typeface="Cambria Math" charset="0"/>
                                    </a:rPr>
                                    <m:t>𝑦</m:t>
                                  </m:r>
                                </m:e>
                                <m:sub>
                                  <m:r>
                                    <a:rPr kumimoji="1" lang="en-US" altLang="ja-JP" sz="2800" i="1">
                                      <a:latin typeface="Cambria Math" charset="0"/>
                                    </a:rPr>
                                    <m:t>𝑖</m:t>
                                  </m:r>
                                </m:sub>
                                <m:sup>
                                  <m:r>
                                    <a:rPr kumimoji="1" lang="en-US" altLang="ja-JP" sz="2800" i="1">
                                      <a:latin typeface="Cambria Math" charset="0"/>
                                    </a:rPr>
                                    <m:t>′</m:t>
                                  </m:r>
                                </m:sup>
                              </m:sSubSup>
                            </m:e>
                          </m:d>
                        </m:e>
                        <m:sup>
                          <m:r>
                            <a:rPr kumimoji="1" lang="en-US" altLang="ja-JP" sz="2800" i="1">
                              <a:latin typeface="Cambria Math" charset="0"/>
                            </a:rPr>
                            <m:t>2</m:t>
                          </m:r>
                        </m:sup>
                      </m:sSup>
                    </m:oMath>
                  </m:oMathPara>
                </a14:m>
                <a:endParaRPr lang="ja-JP" altLang="en-US" sz="2800" dirty="0"/>
              </a:p>
            </p:txBody>
          </p:sp>
        </mc:Choice>
        <mc:Fallback>
          <p:sp>
            <p:nvSpPr>
              <p:cNvPr id="10" name="Rectangle 9"/>
              <p:cNvSpPr>
                <a:spLocks noRot="1" noChangeAspect="1" noMove="1" noResize="1" noEditPoints="1" noAdjustHandles="1" noChangeArrowheads="1" noChangeShapeType="1" noTextEdit="1"/>
              </p:cNvSpPr>
              <p:nvPr/>
            </p:nvSpPr>
            <p:spPr>
              <a:xfrm>
                <a:off x="1962258" y="4097862"/>
                <a:ext cx="2721001" cy="899029"/>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2196969" y="5144205"/>
                <a:ext cx="2484763" cy="773994"/>
              </a:xfrm>
              <a:prstGeom prst="rect">
                <a:avLst/>
              </a:prstGeom>
              <a:noFill/>
            </p:spPr>
            <p:txBody>
              <a:bodyPr wrap="square" rtlCol="0">
                <a:spAutoFit/>
              </a:bodyPr>
              <a:lstStyle/>
              <a:p>
                <a14:m>
                  <m:oMath xmlns:m="http://schemas.openxmlformats.org/officeDocument/2006/math">
                    <m:f>
                      <m:fPr>
                        <m:ctrlPr>
                          <a:rPr kumimoji="1" lang="en-US" altLang="ja-JP" sz="2800" i="1">
                            <a:latin typeface="Cambria Math" charset="0"/>
                          </a:rPr>
                        </m:ctrlPr>
                      </m:fPr>
                      <m:num>
                        <m:r>
                          <a:rPr kumimoji="1" lang="en-US" altLang="ja-JP" sz="2800" i="1">
                            <a:latin typeface="Cambria Math" charset="0"/>
                          </a:rPr>
                          <m:t>𝜕</m:t>
                        </m:r>
                        <m:r>
                          <a:rPr kumimoji="1" lang="en-US" altLang="ja-JP" sz="2800" i="1">
                            <a:latin typeface="Cambria Math" charset="0"/>
                          </a:rPr>
                          <m:t>𝐿</m:t>
                        </m:r>
                      </m:num>
                      <m:den>
                        <m:r>
                          <a:rPr kumimoji="1" lang="en-US" altLang="ja-JP" sz="2800" i="1">
                            <a:latin typeface="Cambria Math" charset="0"/>
                          </a:rPr>
                          <m:t>𝜕</m:t>
                        </m:r>
                        <m:r>
                          <a:rPr kumimoji="1" lang="en-US" altLang="ja-JP" sz="2800" i="1">
                            <a:latin typeface="Cambria Math" charset="0"/>
                          </a:rPr>
                          <m:t>𝑤</m:t>
                        </m:r>
                      </m:den>
                    </m:f>
                    <m:r>
                      <a:rPr kumimoji="1" lang="en-US" altLang="ja-JP" sz="2800">
                        <a:latin typeface="Cambria Math" charset="0"/>
                      </a:rPr>
                      <m:t>=</m:t>
                    </m:r>
                    <m:f>
                      <m:fPr>
                        <m:ctrlPr>
                          <a:rPr kumimoji="1" lang="en-US" altLang="ja-JP" sz="2800" i="1">
                            <a:latin typeface="Cambria Math" charset="0"/>
                          </a:rPr>
                        </m:ctrlPr>
                      </m:fPr>
                      <m:num>
                        <m:r>
                          <a:rPr kumimoji="1" lang="en-US" altLang="ja-JP" sz="2800" i="1">
                            <a:latin typeface="Cambria Math" charset="0"/>
                          </a:rPr>
                          <m:t>𝜕</m:t>
                        </m:r>
                        <m:r>
                          <a:rPr kumimoji="1" lang="en-US" altLang="ja-JP" sz="2800" i="1">
                            <a:latin typeface="Cambria Math" charset="0"/>
                          </a:rPr>
                          <m:t>𝐿</m:t>
                        </m:r>
                      </m:num>
                      <m:den>
                        <m:r>
                          <a:rPr kumimoji="1" lang="en-US" altLang="ja-JP" sz="2800" i="1">
                            <a:latin typeface="Cambria Math" charset="0"/>
                          </a:rPr>
                          <m:t>𝜕</m:t>
                        </m:r>
                        <m:r>
                          <a:rPr kumimoji="1" lang="en-US" altLang="ja-JP" sz="2800" i="1">
                            <a:latin typeface="Cambria Math" charset="0"/>
                          </a:rPr>
                          <m:t>𝑦</m:t>
                        </m:r>
                      </m:den>
                    </m:f>
                    <m:f>
                      <m:fPr>
                        <m:ctrlPr>
                          <a:rPr kumimoji="1" lang="en-US" altLang="ja-JP" sz="2800" i="1">
                            <a:latin typeface="Cambria Math" charset="0"/>
                          </a:rPr>
                        </m:ctrlPr>
                      </m:fPr>
                      <m:num>
                        <m:r>
                          <a:rPr kumimoji="1" lang="en-US" altLang="ja-JP" sz="2800" i="1">
                            <a:latin typeface="Cambria Math" charset="0"/>
                          </a:rPr>
                          <m:t>𝜕</m:t>
                        </m:r>
                        <m:r>
                          <a:rPr kumimoji="1" lang="en-US" altLang="ja-JP" sz="2800" i="1">
                            <a:latin typeface="Cambria Math" charset="0"/>
                          </a:rPr>
                          <m:t>𝑦</m:t>
                        </m:r>
                      </m:num>
                      <m:den>
                        <m:r>
                          <a:rPr kumimoji="1" lang="en-US" altLang="ja-JP" sz="2800" i="1">
                            <a:latin typeface="Cambria Math" charset="0"/>
                          </a:rPr>
                          <m:t>𝜕</m:t>
                        </m:r>
                        <m:r>
                          <a:rPr kumimoji="1" lang="en-US" altLang="ja-JP" sz="2800" i="1">
                            <a:latin typeface="Cambria Math" charset="0"/>
                          </a:rPr>
                          <m:t>𝑤</m:t>
                        </m:r>
                        <m:r>
                          <a:rPr kumimoji="1" lang="en-US" altLang="ja-JP" sz="2800" i="1">
                            <a:latin typeface="Cambria Math" charset="0"/>
                          </a:rPr>
                          <m:t> </m:t>
                        </m:r>
                      </m:den>
                    </m:f>
                  </m:oMath>
                </a14:m>
                <a:r>
                  <a:rPr kumimoji="1" lang="en-US" altLang="ja-JP" sz="2800" dirty="0"/>
                  <a:t> </a:t>
                </a:r>
                <a:endParaRPr kumimoji="1" lang="ja-JP" altLang="en-US" sz="2800" dirty="0"/>
              </a:p>
            </p:txBody>
          </p:sp>
        </mc:Choice>
        <mc:Fallback>
          <p:sp>
            <p:nvSpPr>
              <p:cNvPr id="11" name="TextBox 10"/>
              <p:cNvSpPr txBox="1">
                <a:spLocks noRot="1" noChangeAspect="1" noMove="1" noResize="1" noEditPoints="1" noAdjustHandles="1" noChangeArrowheads="1" noChangeShapeType="1" noTextEdit="1"/>
              </p:cNvSpPr>
              <p:nvPr/>
            </p:nvSpPr>
            <p:spPr>
              <a:xfrm>
                <a:off x="2196969" y="5144205"/>
                <a:ext cx="2484763" cy="773994"/>
              </a:xfrm>
              <a:prstGeom prst="rect">
                <a:avLst/>
              </a:prstGeom>
              <a:blipFill rotWithShape="0">
                <a:blip r:embed="rId6"/>
                <a:stretch>
                  <a:fillRect/>
                </a:stretch>
              </a:blipFill>
            </p:spPr>
            <p:txBody>
              <a:bodyPr/>
              <a:lstStyle/>
              <a:p>
                <a:r>
                  <a:rPr lang="ja-JP" altLang="en-US">
                    <a:noFill/>
                  </a:rPr>
                  <a:t> </a:t>
                </a:r>
              </a:p>
            </p:txBody>
          </p:sp>
        </mc:Fallback>
      </mc:AlternateContent>
      <p:sp>
        <p:nvSpPr>
          <p:cNvPr id="12" name="Slide Number Placeholder 11"/>
          <p:cNvSpPr>
            <a:spLocks noGrp="1"/>
          </p:cNvSpPr>
          <p:nvPr>
            <p:ph type="sldNum" sz="quarter" idx="12"/>
          </p:nvPr>
        </p:nvSpPr>
        <p:spPr>
          <a:xfrm>
            <a:off x="9900460" y="6459787"/>
            <a:ext cx="1312025" cy="365125"/>
          </a:xfrm>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5825139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stretch>
            <a:fillRect/>
          </a:stretch>
        </p:blipFill>
        <p:spPr>
          <a:xfrm>
            <a:off x="3583362" y="3214899"/>
            <a:ext cx="5086237" cy="2934959"/>
          </a:xfrm>
          <a:prstGeom prst="rect">
            <a:avLst/>
          </a:prstGeom>
        </p:spPr>
      </p:pic>
      <p:sp>
        <p:nvSpPr>
          <p:cNvPr id="2" name="Title 1"/>
          <p:cNvSpPr>
            <a:spLocks noGrp="1"/>
          </p:cNvSpPr>
          <p:nvPr>
            <p:ph type="title"/>
          </p:nvPr>
        </p:nvSpPr>
        <p:spPr/>
        <p:txBody>
          <a:bodyPr/>
          <a:lstStyle/>
          <a:p>
            <a:r>
              <a:rPr lang="ja-JP" altLang="en-US" dirty="0" smtClean="0"/>
              <a:t>誤差逆伝播法</a:t>
            </a:r>
            <a:endParaRPr kumimoji="1" lang="ja-JP" altLang="en-US" dirty="0"/>
          </a:p>
        </p:txBody>
      </p:sp>
      <p:sp>
        <p:nvSpPr>
          <p:cNvPr id="3" name="Content Placeholder 2"/>
          <p:cNvSpPr>
            <a:spLocks noGrp="1"/>
          </p:cNvSpPr>
          <p:nvPr>
            <p:ph idx="1"/>
          </p:nvPr>
        </p:nvSpPr>
        <p:spPr/>
        <p:txBody>
          <a:bodyPr/>
          <a:lstStyle/>
          <a:p>
            <a:r>
              <a:rPr kumimoji="1" lang="en-US" altLang="ja-JP" dirty="0" smtClean="0"/>
              <a:t>Chain-rule </a:t>
            </a:r>
            <a:r>
              <a:rPr kumimoji="1" lang="ja-JP" altLang="en-US" dirty="0" smtClean="0"/>
              <a:t>による勾配計算</a:t>
            </a:r>
          </a:p>
          <a:p>
            <a:r>
              <a:rPr kumimoji="1" lang="ja-JP" altLang="en-US" dirty="0" smtClean="0"/>
              <a:t>出力誤差を前の層にフィードバックさせていく</a:t>
            </a:r>
            <a:endParaRPr kumimoji="1" lang="ja-JP" altLang="en-US" dirty="0"/>
          </a:p>
        </p:txBody>
      </p:sp>
      <mc:AlternateContent xmlns:mc="http://schemas.openxmlformats.org/markup-compatibility/2006">
        <mc:Choice xmlns:a14="http://schemas.microsoft.com/office/drawing/2010/main" Requires="a14">
          <p:sp>
            <p:nvSpPr>
              <p:cNvPr id="5" name="TextBox 4"/>
              <p:cNvSpPr txBox="1"/>
              <p:nvPr/>
            </p:nvSpPr>
            <p:spPr>
              <a:xfrm>
                <a:off x="3001620" y="2404021"/>
                <a:ext cx="629587"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800" i="1" dirty="0">
                              <a:latin typeface="Cambria Math" charset="0"/>
                            </a:rPr>
                          </m:ctrlPr>
                        </m:sSubPr>
                        <m:e>
                          <m:r>
                            <a:rPr kumimoji="1" lang="en-US" altLang="ja-JP" sz="2800" i="1" dirty="0">
                              <a:latin typeface="Cambria Math" charset="0"/>
                            </a:rPr>
                            <m:t>𝑥</m:t>
                          </m:r>
                        </m:e>
                        <m:sub>
                          <m:r>
                            <a:rPr kumimoji="1" lang="en-US" altLang="ja-JP" sz="2800" i="1" dirty="0">
                              <a:latin typeface="Cambria Math" charset="0"/>
                            </a:rPr>
                            <m:t>𝑖</m:t>
                          </m:r>
                        </m:sub>
                      </m:sSub>
                      <m:r>
                        <a:rPr kumimoji="1" lang="en-US" altLang="ja-JP" sz="2800" i="1" dirty="0">
                          <a:latin typeface="Cambria Math" charset="0"/>
                        </a:rPr>
                        <m:t>  </m:t>
                      </m:r>
                    </m:oMath>
                  </m:oMathPara>
                </a14:m>
                <a:endParaRPr kumimoji="1" lang="ja-JP" alt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3001620" y="2404021"/>
                <a:ext cx="629587" cy="52322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7606100" y="2404023"/>
                <a:ext cx="629587" cy="5235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2800" i="1" dirty="0">
                              <a:latin typeface="Cambria Math" charset="0"/>
                            </a:rPr>
                          </m:ctrlPr>
                        </m:sSubSupPr>
                        <m:e>
                          <m:r>
                            <a:rPr kumimoji="1" lang="en-US" altLang="ja-JP" sz="2800" i="1" dirty="0">
                              <a:latin typeface="Cambria Math" charset="0"/>
                            </a:rPr>
                            <m:t>𝑦</m:t>
                          </m:r>
                        </m:e>
                        <m:sub>
                          <m:r>
                            <a:rPr kumimoji="1" lang="en-US" altLang="ja-JP" sz="2800" i="1" dirty="0">
                              <a:latin typeface="Cambria Math" charset="0"/>
                            </a:rPr>
                            <m:t>𝑖</m:t>
                          </m:r>
                        </m:sub>
                        <m:sup>
                          <m:r>
                            <a:rPr kumimoji="1" lang="en-US" altLang="ja-JP" sz="2800" i="1" dirty="0">
                              <a:latin typeface="Cambria Math" charset="0"/>
                            </a:rPr>
                            <m:t>′</m:t>
                          </m:r>
                        </m:sup>
                      </m:sSubSup>
                      <m:r>
                        <a:rPr kumimoji="1" lang="en-US" altLang="ja-JP" sz="2800" i="1" dirty="0">
                          <a:latin typeface="Cambria Math" charset="0"/>
                        </a:rPr>
                        <m:t>  </m:t>
                      </m:r>
                    </m:oMath>
                  </m:oMathPara>
                </a14:m>
                <a:endParaRPr kumimoji="1" lang="ja-JP" altLang="en-US" sz="2800" dirty="0"/>
              </a:p>
            </p:txBody>
          </p:sp>
        </mc:Choice>
        <mc:Fallback>
          <p:sp>
            <p:nvSpPr>
              <p:cNvPr id="6" name="TextBox 5"/>
              <p:cNvSpPr txBox="1">
                <a:spLocks noRot="1" noChangeAspect="1" noMove="1" noResize="1" noEditPoints="1" noAdjustHandles="1" noChangeArrowheads="1" noChangeShapeType="1" noTextEdit="1"/>
              </p:cNvSpPr>
              <p:nvPr/>
            </p:nvSpPr>
            <p:spPr>
              <a:xfrm>
                <a:off x="7606100" y="2404023"/>
                <a:ext cx="629587" cy="523541"/>
              </a:xfrm>
              <a:prstGeom prst="rect">
                <a:avLst/>
              </a:prstGeom>
              <a:blipFill rotWithShape="0">
                <a:blip r:embed="rId4"/>
                <a:stretch>
                  <a:fillRect/>
                </a:stretch>
              </a:blipFill>
            </p:spPr>
            <p:txBody>
              <a:bodyPr/>
              <a:lstStyle/>
              <a:p>
                <a:r>
                  <a:rPr lang="ja-JP" altLang="en-US">
                    <a:noFill/>
                  </a:rPr>
                  <a:t> </a:t>
                </a:r>
              </a:p>
            </p:txBody>
          </p:sp>
        </mc:Fallback>
      </mc:AlternateContent>
      <p:sp>
        <p:nvSpPr>
          <p:cNvPr id="7" name="Right Arrow 6"/>
          <p:cNvSpPr/>
          <p:nvPr/>
        </p:nvSpPr>
        <p:spPr>
          <a:xfrm>
            <a:off x="3841069" y="2665634"/>
            <a:ext cx="3432748" cy="132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3" name="Group 12"/>
          <p:cNvGrpSpPr/>
          <p:nvPr/>
        </p:nvGrpSpPr>
        <p:grpSpPr>
          <a:xfrm>
            <a:off x="8235684" y="2940947"/>
            <a:ext cx="2171556" cy="807623"/>
            <a:chOff x="8711905" y="3214898"/>
            <a:chExt cx="2171557" cy="807623"/>
          </a:xfrm>
        </p:grpSpPr>
        <p:sp>
          <p:nvSpPr>
            <p:cNvPr id="9" name="Rounded Rectangle 8"/>
            <p:cNvSpPr/>
            <p:nvPr/>
          </p:nvSpPr>
          <p:spPr>
            <a:xfrm>
              <a:off x="8711905" y="3214898"/>
              <a:ext cx="2068900" cy="807623"/>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mc:AlternateContent xmlns:mc="http://schemas.openxmlformats.org/markup-compatibility/2006">
          <mc:Choice xmlns:a14="http://schemas.microsoft.com/office/drawing/2010/main" Requires="a14">
            <p:sp>
              <p:nvSpPr>
                <p:cNvPr id="8" name="TextBox 7"/>
                <p:cNvSpPr txBox="1"/>
                <p:nvPr/>
              </p:nvSpPr>
              <p:spPr>
                <a:xfrm>
                  <a:off x="8711905" y="3245973"/>
                  <a:ext cx="2171557" cy="6915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i="1">
                            <a:latin typeface="Cambria Math" charset="0"/>
                          </a:rPr>
                          <m:t>𝐿</m:t>
                        </m:r>
                        <m:r>
                          <a:rPr kumimoji="1" lang="en-US" altLang="ja-JP" sz="2400" i="1">
                            <a:latin typeface="Cambria Math" charset="0"/>
                          </a:rPr>
                          <m:t>=</m:t>
                        </m:r>
                        <m:f>
                          <m:fPr>
                            <m:ctrlPr>
                              <a:rPr kumimoji="1" lang="en-US" altLang="ja-JP" sz="2400" i="1">
                                <a:latin typeface="Cambria Math" charset="0"/>
                              </a:rPr>
                            </m:ctrlPr>
                          </m:fPr>
                          <m:num>
                            <m:r>
                              <a:rPr kumimoji="1" lang="en-US" altLang="ja-JP" sz="2400" i="1">
                                <a:latin typeface="Cambria Math" charset="0"/>
                              </a:rPr>
                              <m:t>1</m:t>
                            </m:r>
                          </m:num>
                          <m:den>
                            <m:r>
                              <a:rPr kumimoji="1" lang="en-US" altLang="ja-JP" sz="2400" i="1">
                                <a:latin typeface="Cambria Math" charset="0"/>
                              </a:rPr>
                              <m:t>2</m:t>
                            </m:r>
                          </m:den>
                        </m:f>
                        <m:sSup>
                          <m:sSupPr>
                            <m:ctrlPr>
                              <a:rPr kumimoji="1" lang="en-US" altLang="ja-JP" sz="2400" i="1">
                                <a:latin typeface="Cambria Math" charset="0"/>
                              </a:rPr>
                            </m:ctrlPr>
                          </m:sSupPr>
                          <m:e>
                            <m:d>
                              <m:dPr>
                                <m:begChr m:val="|"/>
                                <m:endChr m:val="|"/>
                                <m:ctrlPr>
                                  <a:rPr kumimoji="1" lang="en-US" altLang="ja-JP" sz="2400" i="1">
                                    <a:latin typeface="Cambria Math" charset="0"/>
                                  </a:rPr>
                                </m:ctrlPr>
                              </m:dPr>
                              <m:e>
                                <m:sSub>
                                  <m:sSubPr>
                                    <m:ctrlPr>
                                      <a:rPr kumimoji="1" lang="en-US" altLang="ja-JP" sz="2400" i="1">
                                        <a:latin typeface="Cambria Math" charset="0"/>
                                      </a:rPr>
                                    </m:ctrlPr>
                                  </m:sSubPr>
                                  <m:e>
                                    <m:r>
                                      <a:rPr kumimoji="1" lang="en-US" altLang="ja-JP" sz="2400" i="1">
                                        <a:latin typeface="Cambria Math" charset="0"/>
                                      </a:rPr>
                                      <m:t>𝑦</m:t>
                                    </m:r>
                                  </m:e>
                                  <m:sub>
                                    <m:r>
                                      <a:rPr kumimoji="1" lang="en-US" altLang="ja-JP" sz="2400" i="1">
                                        <a:latin typeface="Cambria Math" charset="0"/>
                                      </a:rPr>
                                      <m:t>𝑖</m:t>
                                    </m:r>
                                  </m:sub>
                                </m:sSub>
                                <m:r>
                                  <a:rPr kumimoji="1" lang="en-US" altLang="ja-JP" sz="2400" i="1">
                                    <a:latin typeface="Cambria Math" charset="0"/>
                                  </a:rPr>
                                  <m:t> −</m:t>
                                </m:r>
                                <m:sSubSup>
                                  <m:sSubSupPr>
                                    <m:ctrlPr>
                                      <a:rPr kumimoji="1" lang="en-US" altLang="ja-JP" sz="2400" i="1">
                                        <a:latin typeface="Cambria Math" charset="0"/>
                                      </a:rPr>
                                    </m:ctrlPr>
                                  </m:sSubSupPr>
                                  <m:e>
                                    <m:r>
                                      <a:rPr kumimoji="1" lang="en-US" altLang="ja-JP" sz="2400" i="1">
                                        <a:latin typeface="Cambria Math" charset="0"/>
                                      </a:rPr>
                                      <m:t>𝑦</m:t>
                                    </m:r>
                                  </m:e>
                                  <m:sub>
                                    <m:r>
                                      <a:rPr kumimoji="1" lang="en-US" altLang="ja-JP" sz="2400" i="1">
                                        <a:latin typeface="Cambria Math" charset="0"/>
                                      </a:rPr>
                                      <m:t>𝑖</m:t>
                                    </m:r>
                                  </m:sub>
                                  <m:sup>
                                    <m:r>
                                      <a:rPr kumimoji="1" lang="en-US" altLang="ja-JP" sz="2400" i="1">
                                        <a:latin typeface="Cambria Math" charset="0"/>
                                      </a:rPr>
                                      <m:t>′</m:t>
                                    </m:r>
                                  </m:sup>
                                </m:sSubSup>
                              </m:e>
                            </m:d>
                          </m:e>
                          <m:sup>
                            <m:r>
                              <a:rPr kumimoji="1" lang="en-US" altLang="ja-JP" sz="2400" i="1">
                                <a:latin typeface="Cambria Math" charset="0"/>
                              </a:rPr>
                              <m:t>2</m:t>
                            </m:r>
                          </m:sup>
                        </m:sSup>
                      </m:oMath>
                    </m:oMathPara>
                  </a14:m>
                  <a:endParaRPr kumimoji="1" lang="ja-JP" alt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8711905" y="3245973"/>
                  <a:ext cx="2171557" cy="691536"/>
                </a:xfrm>
                <a:prstGeom prst="rect">
                  <a:avLst/>
                </a:prstGeom>
                <a:blipFill rotWithShape="0">
                  <a:blip r:embed="rId5"/>
                  <a:stretch>
                    <a:fillRect/>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10" name="TextBox 9"/>
              <p:cNvSpPr txBox="1"/>
              <p:nvPr/>
            </p:nvSpPr>
            <p:spPr>
              <a:xfrm>
                <a:off x="4317168" y="5703581"/>
                <a:ext cx="616900"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1" i="1">
                              <a:latin typeface="Cambria Math" charset="0"/>
                            </a:rPr>
                          </m:ctrlPr>
                        </m:sSubPr>
                        <m:e>
                          <m:r>
                            <a:rPr kumimoji="1" lang="en-US" altLang="ja-JP" sz="2000" b="1" i="1">
                              <a:latin typeface="Cambria Math" charset="0"/>
                            </a:rPr>
                            <m:t>𝑾</m:t>
                          </m:r>
                        </m:e>
                        <m:sub>
                          <m:r>
                            <a:rPr kumimoji="1" lang="en-US" altLang="ja-JP" sz="2000" b="1" i="1">
                              <a:latin typeface="Cambria Math" charset="0"/>
                            </a:rPr>
                            <m:t>𝟏</m:t>
                          </m:r>
                        </m:sub>
                      </m:sSub>
                    </m:oMath>
                  </m:oMathPara>
                </a14:m>
                <a:endParaRPr kumimoji="1" lang="ja-JP" altLang="en-US" sz="2000" b="1" dirty="0"/>
              </a:p>
            </p:txBody>
          </p:sp>
        </mc:Choice>
        <mc:Fallback>
          <p:sp>
            <p:nvSpPr>
              <p:cNvPr id="10" name="TextBox 9"/>
              <p:cNvSpPr txBox="1">
                <a:spLocks noRot="1" noChangeAspect="1" noMove="1" noResize="1" noEditPoints="1" noAdjustHandles="1" noChangeArrowheads="1" noChangeShapeType="1" noTextEdit="1"/>
              </p:cNvSpPr>
              <p:nvPr/>
            </p:nvSpPr>
            <p:spPr>
              <a:xfrm>
                <a:off x="4317168" y="5703581"/>
                <a:ext cx="616900" cy="400110"/>
              </a:xfrm>
              <a:prstGeom prst="rect">
                <a:avLst/>
              </a:prstGeom>
              <a:blipFill rotWithShape="0">
                <a:blip r:embed="rId6"/>
                <a:stretch>
                  <a:fillRect b="-307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158762" y="5719440"/>
                <a:ext cx="616900"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1" i="1">
                              <a:latin typeface="Cambria Math" charset="0"/>
                            </a:rPr>
                          </m:ctrlPr>
                        </m:sSubPr>
                        <m:e>
                          <m:r>
                            <a:rPr kumimoji="1" lang="en-US" altLang="ja-JP" sz="2000" b="1" i="1">
                              <a:latin typeface="Cambria Math" charset="0"/>
                            </a:rPr>
                            <m:t>𝑾</m:t>
                          </m:r>
                        </m:e>
                        <m:sub>
                          <m:r>
                            <a:rPr kumimoji="1" lang="en-US" altLang="ja-JP" sz="2000" b="1" i="1">
                              <a:latin typeface="Cambria Math" charset="0"/>
                            </a:rPr>
                            <m:t>𝟐</m:t>
                          </m:r>
                        </m:sub>
                      </m:sSub>
                    </m:oMath>
                  </m:oMathPara>
                </a14:m>
                <a:endParaRPr kumimoji="1" lang="ja-JP" altLang="en-US" sz="2000" b="1" dirty="0"/>
              </a:p>
            </p:txBody>
          </p:sp>
        </mc:Choice>
        <mc:Fallback>
          <p:sp>
            <p:nvSpPr>
              <p:cNvPr id="11" name="TextBox 10"/>
              <p:cNvSpPr txBox="1">
                <a:spLocks noRot="1" noChangeAspect="1" noMove="1" noResize="1" noEditPoints="1" noAdjustHandles="1" noChangeArrowheads="1" noChangeShapeType="1" noTextEdit="1"/>
              </p:cNvSpPr>
              <p:nvPr/>
            </p:nvSpPr>
            <p:spPr>
              <a:xfrm>
                <a:off x="6158762" y="5719440"/>
                <a:ext cx="616900" cy="400110"/>
              </a:xfrm>
              <a:prstGeom prst="rect">
                <a:avLst/>
              </a:prstGeom>
              <a:blipFill rotWithShape="0">
                <a:blip r:embed="rId7"/>
                <a:stretch>
                  <a:fillRect b="-1515"/>
                </a:stretch>
              </a:blipFill>
            </p:spPr>
            <p:txBody>
              <a:bodyPr/>
              <a:lstStyle/>
              <a:p>
                <a:r>
                  <a:rPr lang="ja-JP" altLang="en-US">
                    <a:noFill/>
                  </a:rPr>
                  <a:t> </a:t>
                </a:r>
              </a:p>
            </p:txBody>
          </p:sp>
        </mc:Fallback>
      </mc:AlternateContent>
      <p:pic>
        <p:nvPicPr>
          <p:cNvPr id="12" name="Picture 11"/>
          <p:cNvPicPr>
            <a:picLocks noChangeAspect="1"/>
          </p:cNvPicPr>
          <p:nvPr/>
        </p:nvPicPr>
        <p:blipFill>
          <a:blip r:embed="rId8"/>
          <a:stretch>
            <a:fillRect/>
          </a:stretch>
        </p:blipFill>
        <p:spPr>
          <a:xfrm>
            <a:off x="1880446" y="4022522"/>
            <a:ext cx="1121175" cy="1142737"/>
          </a:xfrm>
          <a:prstGeom prst="rect">
            <a:avLst/>
          </a:prstGeom>
        </p:spPr>
      </p:pic>
      <p:sp>
        <p:nvSpPr>
          <p:cNvPr id="14" name="Slide Number Placeholder 13"/>
          <p:cNvSpPr>
            <a:spLocks noGrp="1"/>
          </p:cNvSpPr>
          <p:nvPr>
            <p:ph type="sldNum" sz="quarter" idx="12"/>
          </p:nvPr>
        </p:nvSpPr>
        <p:spPr>
          <a:xfrm>
            <a:off x="9900460" y="6459787"/>
            <a:ext cx="1312025" cy="365125"/>
          </a:xfrm>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6201455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3"/>
          <p:cNvPicPr>
            <a:picLocks noChangeAspect="1"/>
          </p:cNvPicPr>
          <p:nvPr/>
        </p:nvPicPr>
        <p:blipFill>
          <a:blip r:embed="rId2"/>
          <a:stretch>
            <a:fillRect/>
          </a:stretch>
        </p:blipFill>
        <p:spPr>
          <a:xfrm>
            <a:off x="3583362" y="3214899"/>
            <a:ext cx="5086237" cy="2934959"/>
          </a:xfrm>
          <a:prstGeom prst="rect">
            <a:avLst/>
          </a:prstGeom>
        </p:spPr>
      </p:pic>
      <p:sp>
        <p:nvSpPr>
          <p:cNvPr id="2" name="Title 1"/>
          <p:cNvSpPr>
            <a:spLocks noGrp="1"/>
          </p:cNvSpPr>
          <p:nvPr>
            <p:ph type="title"/>
          </p:nvPr>
        </p:nvSpPr>
        <p:spPr/>
        <p:txBody>
          <a:bodyPr/>
          <a:lstStyle/>
          <a:p>
            <a:r>
              <a:rPr lang="ja-JP" altLang="en-US" dirty="0" smtClean="0"/>
              <a:t>誤差逆伝播法</a:t>
            </a:r>
            <a:endParaRPr kumimoji="1" lang="ja-JP" altLang="en-US" dirty="0"/>
          </a:p>
        </p:txBody>
      </p:sp>
      <p:sp>
        <p:nvSpPr>
          <p:cNvPr id="3" name="Content Placeholder 2"/>
          <p:cNvSpPr>
            <a:spLocks noGrp="1"/>
          </p:cNvSpPr>
          <p:nvPr>
            <p:ph idx="1"/>
          </p:nvPr>
        </p:nvSpPr>
        <p:spPr/>
        <p:txBody>
          <a:bodyPr/>
          <a:lstStyle/>
          <a:p>
            <a:r>
              <a:rPr kumimoji="1" lang="en-US" altLang="ja-JP" dirty="0" smtClean="0"/>
              <a:t>Chain-rule </a:t>
            </a:r>
            <a:r>
              <a:rPr kumimoji="1" lang="ja-JP" altLang="en-US" dirty="0" smtClean="0"/>
              <a:t>による勾配計算</a:t>
            </a:r>
          </a:p>
          <a:p>
            <a:r>
              <a:rPr kumimoji="1" lang="ja-JP" altLang="en-US" dirty="0" smtClean="0"/>
              <a:t>出力誤差を前の層にフィードバックさせていく</a:t>
            </a:r>
            <a:endParaRPr kumimoji="1" lang="ja-JP" altLang="en-US" dirty="0"/>
          </a:p>
        </p:txBody>
      </p:sp>
      <mc:AlternateContent xmlns:mc="http://schemas.openxmlformats.org/markup-compatibility/2006">
        <mc:Choice xmlns:a14="http://schemas.microsoft.com/office/drawing/2010/main" Requires="a14">
          <p:sp>
            <p:nvSpPr>
              <p:cNvPr id="5" name="TextBox 4"/>
              <p:cNvSpPr txBox="1"/>
              <p:nvPr/>
            </p:nvSpPr>
            <p:spPr>
              <a:xfrm>
                <a:off x="3001620" y="2404021"/>
                <a:ext cx="629587"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800" i="1" dirty="0">
                              <a:latin typeface="Cambria Math" charset="0"/>
                            </a:rPr>
                          </m:ctrlPr>
                        </m:sSubPr>
                        <m:e>
                          <m:r>
                            <a:rPr kumimoji="1" lang="en-US" altLang="ja-JP" sz="2800" i="1" dirty="0">
                              <a:latin typeface="Cambria Math" charset="0"/>
                            </a:rPr>
                            <m:t>𝑥</m:t>
                          </m:r>
                        </m:e>
                        <m:sub>
                          <m:r>
                            <a:rPr kumimoji="1" lang="en-US" altLang="ja-JP" sz="2800" i="1" dirty="0">
                              <a:latin typeface="Cambria Math" charset="0"/>
                            </a:rPr>
                            <m:t>𝑖</m:t>
                          </m:r>
                        </m:sub>
                      </m:sSub>
                      <m:r>
                        <a:rPr kumimoji="1" lang="en-US" altLang="ja-JP" sz="2800" i="1" dirty="0">
                          <a:latin typeface="Cambria Math" charset="0"/>
                        </a:rPr>
                        <m:t>  </m:t>
                      </m:r>
                    </m:oMath>
                  </m:oMathPara>
                </a14:m>
                <a:endParaRPr kumimoji="1" lang="ja-JP" alt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3001620" y="2404021"/>
                <a:ext cx="629587" cy="52322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7606100" y="2404023"/>
                <a:ext cx="629587" cy="5235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kumimoji="1" lang="en-US" altLang="ja-JP" sz="2800" i="1" dirty="0">
                              <a:latin typeface="Cambria Math" charset="0"/>
                            </a:rPr>
                          </m:ctrlPr>
                        </m:sSubSupPr>
                        <m:e>
                          <m:r>
                            <a:rPr kumimoji="1" lang="en-US" altLang="ja-JP" sz="2800" i="1" dirty="0">
                              <a:latin typeface="Cambria Math" charset="0"/>
                            </a:rPr>
                            <m:t>𝑦</m:t>
                          </m:r>
                        </m:e>
                        <m:sub>
                          <m:r>
                            <a:rPr kumimoji="1" lang="en-US" altLang="ja-JP" sz="2800" i="1" dirty="0">
                              <a:latin typeface="Cambria Math" charset="0"/>
                            </a:rPr>
                            <m:t>𝑖</m:t>
                          </m:r>
                        </m:sub>
                        <m:sup>
                          <m:r>
                            <a:rPr kumimoji="1" lang="en-US" altLang="ja-JP" sz="2800" i="1" dirty="0">
                              <a:latin typeface="Cambria Math" charset="0"/>
                            </a:rPr>
                            <m:t>′</m:t>
                          </m:r>
                        </m:sup>
                      </m:sSubSup>
                      <m:r>
                        <a:rPr kumimoji="1" lang="en-US" altLang="ja-JP" sz="2800" i="1" dirty="0">
                          <a:latin typeface="Cambria Math" charset="0"/>
                        </a:rPr>
                        <m:t>  </m:t>
                      </m:r>
                    </m:oMath>
                  </m:oMathPara>
                </a14:m>
                <a:endParaRPr kumimoji="1" lang="ja-JP" altLang="en-US" sz="2800" dirty="0"/>
              </a:p>
            </p:txBody>
          </p:sp>
        </mc:Choice>
        <mc:Fallback>
          <p:sp>
            <p:nvSpPr>
              <p:cNvPr id="6" name="TextBox 5"/>
              <p:cNvSpPr txBox="1">
                <a:spLocks noRot="1" noChangeAspect="1" noMove="1" noResize="1" noEditPoints="1" noAdjustHandles="1" noChangeArrowheads="1" noChangeShapeType="1" noTextEdit="1"/>
              </p:cNvSpPr>
              <p:nvPr/>
            </p:nvSpPr>
            <p:spPr>
              <a:xfrm>
                <a:off x="7606100" y="2404023"/>
                <a:ext cx="629587" cy="523541"/>
              </a:xfrm>
              <a:prstGeom prst="rect">
                <a:avLst/>
              </a:prstGeom>
              <a:blipFill rotWithShape="0">
                <a:blip r:embed="rId4"/>
                <a:stretch>
                  <a:fillRect/>
                </a:stretch>
              </a:blipFill>
            </p:spPr>
            <p:txBody>
              <a:bodyPr/>
              <a:lstStyle/>
              <a:p>
                <a:r>
                  <a:rPr lang="ja-JP" altLang="en-US">
                    <a:noFill/>
                  </a:rPr>
                  <a:t> </a:t>
                </a:r>
              </a:p>
            </p:txBody>
          </p:sp>
        </mc:Fallback>
      </mc:AlternateContent>
      <p:grpSp>
        <p:nvGrpSpPr>
          <p:cNvPr id="13" name="Group 12"/>
          <p:cNvGrpSpPr/>
          <p:nvPr/>
        </p:nvGrpSpPr>
        <p:grpSpPr>
          <a:xfrm>
            <a:off x="8235684" y="2940947"/>
            <a:ext cx="2171556" cy="807623"/>
            <a:chOff x="8711905" y="3214898"/>
            <a:chExt cx="2171557" cy="807623"/>
          </a:xfrm>
        </p:grpSpPr>
        <p:sp>
          <p:nvSpPr>
            <p:cNvPr id="9" name="Rounded Rectangle 8"/>
            <p:cNvSpPr/>
            <p:nvPr/>
          </p:nvSpPr>
          <p:spPr>
            <a:xfrm>
              <a:off x="8711905" y="3214898"/>
              <a:ext cx="2068900" cy="807623"/>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mc:AlternateContent xmlns:mc="http://schemas.openxmlformats.org/markup-compatibility/2006">
          <mc:Choice xmlns:a14="http://schemas.microsoft.com/office/drawing/2010/main" Requires="a14">
            <p:sp>
              <p:nvSpPr>
                <p:cNvPr id="8" name="TextBox 7"/>
                <p:cNvSpPr txBox="1"/>
                <p:nvPr/>
              </p:nvSpPr>
              <p:spPr>
                <a:xfrm>
                  <a:off x="8711905" y="3245973"/>
                  <a:ext cx="2171557" cy="6915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ja-JP" sz="2400" i="1">
                            <a:latin typeface="Cambria Math" charset="0"/>
                          </a:rPr>
                          <m:t>𝐿</m:t>
                        </m:r>
                        <m:r>
                          <a:rPr kumimoji="1" lang="en-US" altLang="ja-JP" sz="2400" i="1">
                            <a:latin typeface="Cambria Math" charset="0"/>
                          </a:rPr>
                          <m:t>=</m:t>
                        </m:r>
                        <m:f>
                          <m:fPr>
                            <m:ctrlPr>
                              <a:rPr kumimoji="1" lang="en-US" altLang="ja-JP" sz="2400" i="1">
                                <a:latin typeface="Cambria Math" charset="0"/>
                              </a:rPr>
                            </m:ctrlPr>
                          </m:fPr>
                          <m:num>
                            <m:r>
                              <a:rPr kumimoji="1" lang="en-US" altLang="ja-JP" sz="2400" i="1">
                                <a:latin typeface="Cambria Math" charset="0"/>
                              </a:rPr>
                              <m:t>1</m:t>
                            </m:r>
                          </m:num>
                          <m:den>
                            <m:r>
                              <a:rPr kumimoji="1" lang="en-US" altLang="ja-JP" sz="2400" i="1">
                                <a:latin typeface="Cambria Math" charset="0"/>
                              </a:rPr>
                              <m:t>2</m:t>
                            </m:r>
                          </m:den>
                        </m:f>
                        <m:sSup>
                          <m:sSupPr>
                            <m:ctrlPr>
                              <a:rPr kumimoji="1" lang="en-US" altLang="ja-JP" sz="2400" i="1">
                                <a:latin typeface="Cambria Math" charset="0"/>
                              </a:rPr>
                            </m:ctrlPr>
                          </m:sSupPr>
                          <m:e>
                            <m:d>
                              <m:dPr>
                                <m:begChr m:val="|"/>
                                <m:endChr m:val="|"/>
                                <m:ctrlPr>
                                  <a:rPr kumimoji="1" lang="en-US" altLang="ja-JP" sz="2400" i="1">
                                    <a:latin typeface="Cambria Math" charset="0"/>
                                  </a:rPr>
                                </m:ctrlPr>
                              </m:dPr>
                              <m:e>
                                <m:sSub>
                                  <m:sSubPr>
                                    <m:ctrlPr>
                                      <a:rPr kumimoji="1" lang="en-US" altLang="ja-JP" sz="2400" i="1">
                                        <a:latin typeface="Cambria Math" charset="0"/>
                                      </a:rPr>
                                    </m:ctrlPr>
                                  </m:sSubPr>
                                  <m:e>
                                    <m:r>
                                      <a:rPr kumimoji="1" lang="en-US" altLang="ja-JP" sz="2400" i="1">
                                        <a:latin typeface="Cambria Math" charset="0"/>
                                      </a:rPr>
                                      <m:t>𝑦</m:t>
                                    </m:r>
                                  </m:e>
                                  <m:sub>
                                    <m:r>
                                      <a:rPr kumimoji="1" lang="en-US" altLang="ja-JP" sz="2400" i="1">
                                        <a:latin typeface="Cambria Math" charset="0"/>
                                      </a:rPr>
                                      <m:t>𝑖</m:t>
                                    </m:r>
                                  </m:sub>
                                </m:sSub>
                                <m:r>
                                  <a:rPr kumimoji="1" lang="en-US" altLang="ja-JP" sz="2400" i="1">
                                    <a:latin typeface="Cambria Math" charset="0"/>
                                  </a:rPr>
                                  <m:t> −</m:t>
                                </m:r>
                                <m:sSubSup>
                                  <m:sSubSupPr>
                                    <m:ctrlPr>
                                      <a:rPr kumimoji="1" lang="en-US" altLang="ja-JP" sz="2400" i="1">
                                        <a:latin typeface="Cambria Math" charset="0"/>
                                      </a:rPr>
                                    </m:ctrlPr>
                                  </m:sSubSupPr>
                                  <m:e>
                                    <m:r>
                                      <a:rPr kumimoji="1" lang="en-US" altLang="ja-JP" sz="2400" i="1">
                                        <a:latin typeface="Cambria Math" charset="0"/>
                                      </a:rPr>
                                      <m:t>𝑦</m:t>
                                    </m:r>
                                  </m:e>
                                  <m:sub>
                                    <m:r>
                                      <a:rPr kumimoji="1" lang="en-US" altLang="ja-JP" sz="2400" i="1">
                                        <a:latin typeface="Cambria Math" charset="0"/>
                                      </a:rPr>
                                      <m:t>𝑖</m:t>
                                    </m:r>
                                  </m:sub>
                                  <m:sup>
                                    <m:r>
                                      <a:rPr kumimoji="1" lang="en-US" altLang="ja-JP" sz="2400" i="1">
                                        <a:latin typeface="Cambria Math" charset="0"/>
                                      </a:rPr>
                                      <m:t>′</m:t>
                                    </m:r>
                                  </m:sup>
                                </m:sSubSup>
                              </m:e>
                            </m:d>
                          </m:e>
                          <m:sup>
                            <m:r>
                              <a:rPr kumimoji="1" lang="en-US" altLang="ja-JP" sz="2400" i="1">
                                <a:latin typeface="Cambria Math" charset="0"/>
                              </a:rPr>
                              <m:t>2</m:t>
                            </m:r>
                          </m:sup>
                        </m:sSup>
                      </m:oMath>
                    </m:oMathPara>
                  </a14:m>
                  <a:endParaRPr kumimoji="1" lang="ja-JP" alt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8711905" y="3245973"/>
                  <a:ext cx="2171557" cy="691536"/>
                </a:xfrm>
                <a:prstGeom prst="rect">
                  <a:avLst/>
                </a:prstGeom>
                <a:blipFill rotWithShape="0">
                  <a:blip r:embed="rId5"/>
                  <a:stretch>
                    <a:fillRect/>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10" name="TextBox 9"/>
              <p:cNvSpPr txBox="1"/>
              <p:nvPr/>
            </p:nvSpPr>
            <p:spPr>
              <a:xfrm>
                <a:off x="4317168" y="5703581"/>
                <a:ext cx="616900"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1" i="1">
                              <a:latin typeface="Cambria Math" charset="0"/>
                            </a:rPr>
                          </m:ctrlPr>
                        </m:sSubPr>
                        <m:e>
                          <m:r>
                            <a:rPr kumimoji="1" lang="en-US" altLang="ja-JP" sz="2000" b="1" i="1">
                              <a:latin typeface="Cambria Math" charset="0"/>
                            </a:rPr>
                            <m:t>𝑾</m:t>
                          </m:r>
                        </m:e>
                        <m:sub>
                          <m:r>
                            <a:rPr kumimoji="1" lang="en-US" altLang="ja-JP" sz="2000" b="1" i="1">
                              <a:latin typeface="Cambria Math" charset="0"/>
                            </a:rPr>
                            <m:t>𝟏</m:t>
                          </m:r>
                        </m:sub>
                      </m:sSub>
                    </m:oMath>
                  </m:oMathPara>
                </a14:m>
                <a:endParaRPr kumimoji="1" lang="ja-JP" altLang="en-US" sz="2000" b="1" dirty="0"/>
              </a:p>
            </p:txBody>
          </p:sp>
        </mc:Choice>
        <mc:Fallback>
          <p:sp>
            <p:nvSpPr>
              <p:cNvPr id="10" name="TextBox 9"/>
              <p:cNvSpPr txBox="1">
                <a:spLocks noRot="1" noChangeAspect="1" noMove="1" noResize="1" noEditPoints="1" noAdjustHandles="1" noChangeArrowheads="1" noChangeShapeType="1" noTextEdit="1"/>
              </p:cNvSpPr>
              <p:nvPr/>
            </p:nvSpPr>
            <p:spPr>
              <a:xfrm>
                <a:off x="4317168" y="5703581"/>
                <a:ext cx="616900" cy="400110"/>
              </a:xfrm>
              <a:prstGeom prst="rect">
                <a:avLst/>
              </a:prstGeom>
              <a:blipFill rotWithShape="0">
                <a:blip r:embed="rId6"/>
                <a:stretch>
                  <a:fillRect b="-307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158762" y="5719440"/>
                <a:ext cx="616900"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2000" b="1" i="1">
                              <a:latin typeface="Cambria Math" charset="0"/>
                            </a:rPr>
                          </m:ctrlPr>
                        </m:sSubPr>
                        <m:e>
                          <m:r>
                            <a:rPr kumimoji="1" lang="en-US" altLang="ja-JP" sz="2000" b="1" i="1">
                              <a:latin typeface="Cambria Math" charset="0"/>
                            </a:rPr>
                            <m:t>𝑾</m:t>
                          </m:r>
                        </m:e>
                        <m:sub>
                          <m:r>
                            <a:rPr kumimoji="1" lang="en-US" altLang="ja-JP" sz="2000" b="1" i="1">
                              <a:latin typeface="Cambria Math" charset="0"/>
                            </a:rPr>
                            <m:t>𝟐</m:t>
                          </m:r>
                        </m:sub>
                      </m:sSub>
                    </m:oMath>
                  </m:oMathPara>
                </a14:m>
                <a:endParaRPr kumimoji="1" lang="ja-JP" altLang="en-US" sz="2000" b="1" dirty="0"/>
              </a:p>
            </p:txBody>
          </p:sp>
        </mc:Choice>
        <mc:Fallback>
          <p:sp>
            <p:nvSpPr>
              <p:cNvPr id="11" name="TextBox 10"/>
              <p:cNvSpPr txBox="1">
                <a:spLocks noRot="1" noChangeAspect="1" noMove="1" noResize="1" noEditPoints="1" noAdjustHandles="1" noChangeArrowheads="1" noChangeShapeType="1" noTextEdit="1"/>
              </p:cNvSpPr>
              <p:nvPr/>
            </p:nvSpPr>
            <p:spPr>
              <a:xfrm>
                <a:off x="6158762" y="5719440"/>
                <a:ext cx="616900" cy="400110"/>
              </a:xfrm>
              <a:prstGeom prst="rect">
                <a:avLst/>
              </a:prstGeom>
              <a:blipFill rotWithShape="0">
                <a:blip r:embed="rId7"/>
                <a:stretch>
                  <a:fillRect b="-1515"/>
                </a:stretch>
              </a:blipFill>
            </p:spPr>
            <p:txBody>
              <a:bodyPr/>
              <a:lstStyle/>
              <a:p>
                <a:r>
                  <a:rPr lang="ja-JP" altLang="en-US">
                    <a:noFill/>
                  </a:rPr>
                  <a:t> </a:t>
                </a:r>
              </a:p>
            </p:txBody>
          </p:sp>
        </mc:Fallback>
      </mc:AlternateContent>
      <p:pic>
        <p:nvPicPr>
          <p:cNvPr id="12" name="Picture 11"/>
          <p:cNvPicPr>
            <a:picLocks noChangeAspect="1"/>
          </p:cNvPicPr>
          <p:nvPr/>
        </p:nvPicPr>
        <p:blipFill>
          <a:blip r:embed="rId8"/>
          <a:stretch>
            <a:fillRect/>
          </a:stretch>
        </p:blipFill>
        <p:spPr>
          <a:xfrm>
            <a:off x="1880446" y="4022522"/>
            <a:ext cx="1121175" cy="1142737"/>
          </a:xfrm>
          <a:prstGeom prst="rect">
            <a:avLst/>
          </a:prstGeom>
        </p:spPr>
      </p:pic>
      <p:sp>
        <p:nvSpPr>
          <p:cNvPr id="14" name="Left Arrow 13"/>
          <p:cNvSpPr/>
          <p:nvPr/>
        </p:nvSpPr>
        <p:spPr>
          <a:xfrm>
            <a:off x="5933637" y="3070602"/>
            <a:ext cx="1334124"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Left Arrow 14"/>
          <p:cNvSpPr/>
          <p:nvPr/>
        </p:nvSpPr>
        <p:spPr>
          <a:xfrm>
            <a:off x="3958555" y="3070601"/>
            <a:ext cx="1334124"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mc:AlternateContent xmlns:mc="http://schemas.openxmlformats.org/markup-compatibility/2006">
        <mc:Choice xmlns:a14="http://schemas.microsoft.com/office/drawing/2010/main" Requires="a14">
          <p:sp>
            <p:nvSpPr>
              <p:cNvPr id="16" name="TextBox 15"/>
              <p:cNvSpPr txBox="1"/>
              <p:nvPr/>
            </p:nvSpPr>
            <p:spPr>
              <a:xfrm>
                <a:off x="6484123" y="3102729"/>
                <a:ext cx="656782" cy="6643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kumimoji="1" lang="en-US" altLang="ja-JP" i="1">
                              <a:latin typeface="Cambria Math" charset="0"/>
                            </a:rPr>
                          </m:ctrlPr>
                        </m:fPr>
                        <m:num>
                          <m:r>
                            <a:rPr kumimoji="1" lang="en-US" altLang="ja-JP" i="1">
                              <a:latin typeface="Cambria Math" charset="0"/>
                            </a:rPr>
                            <m:t>𝜕</m:t>
                          </m:r>
                          <m:r>
                            <a:rPr kumimoji="1" lang="en-US" altLang="ja-JP" i="1">
                              <a:latin typeface="Cambria Math" charset="0"/>
                            </a:rPr>
                            <m:t>𝐿</m:t>
                          </m:r>
                        </m:num>
                        <m:den>
                          <m:sSub>
                            <m:sSubPr>
                              <m:ctrlPr>
                                <a:rPr kumimoji="1" lang="en-US" altLang="ja-JP" i="1">
                                  <a:latin typeface="Cambria Math" charset="0"/>
                                </a:rPr>
                              </m:ctrlPr>
                            </m:sSubPr>
                            <m:e>
                              <m:r>
                                <a:rPr kumimoji="1" lang="en-US" altLang="ja-JP" i="1">
                                  <a:latin typeface="Cambria Math" charset="0"/>
                                </a:rPr>
                                <m:t>𝜕</m:t>
                              </m:r>
                              <m:r>
                                <a:rPr kumimoji="1" lang="en-US" altLang="ja-JP" i="1">
                                  <a:latin typeface="Cambria Math" charset="0"/>
                                </a:rPr>
                                <m:t>𝑊</m:t>
                              </m:r>
                            </m:e>
                            <m:sub>
                              <m:r>
                                <a:rPr kumimoji="1" lang="en-US" altLang="ja-JP" i="1">
                                  <a:latin typeface="Cambria Math" charset="0"/>
                                </a:rPr>
                                <m:t>1</m:t>
                              </m:r>
                            </m:sub>
                          </m:sSub>
                        </m:den>
                      </m:f>
                    </m:oMath>
                  </m:oMathPara>
                </a14:m>
                <a:endParaRPr kumimoji="1" lang="ja-JP" altLang="en-US" dirty="0"/>
              </a:p>
            </p:txBody>
          </p:sp>
        </mc:Choice>
        <mc:Fallback>
          <p:sp>
            <p:nvSpPr>
              <p:cNvPr id="16" name="TextBox 15"/>
              <p:cNvSpPr txBox="1">
                <a:spLocks noRot="1" noChangeAspect="1" noMove="1" noResize="1" noEditPoints="1" noAdjustHandles="1" noChangeArrowheads="1" noChangeShapeType="1" noTextEdit="1"/>
              </p:cNvSpPr>
              <p:nvPr/>
            </p:nvSpPr>
            <p:spPr>
              <a:xfrm>
                <a:off x="6484123" y="3102729"/>
                <a:ext cx="656782" cy="664349"/>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4298649" y="3093459"/>
                <a:ext cx="704808" cy="6643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kumimoji="1" lang="en-US" altLang="ja-JP" i="1">
                              <a:latin typeface="Cambria Math" charset="0"/>
                            </a:rPr>
                          </m:ctrlPr>
                        </m:fPr>
                        <m:num>
                          <m:r>
                            <a:rPr kumimoji="1" lang="en-US" altLang="ja-JP" i="1">
                              <a:latin typeface="Cambria Math" charset="0"/>
                            </a:rPr>
                            <m:t>𝜕</m:t>
                          </m:r>
                          <m:r>
                            <a:rPr kumimoji="1" lang="en-US" altLang="ja-JP" i="1">
                              <a:latin typeface="Cambria Math" charset="0"/>
                            </a:rPr>
                            <m:t>𝐿</m:t>
                          </m:r>
                        </m:num>
                        <m:den>
                          <m:r>
                            <a:rPr kumimoji="1" lang="en-US" altLang="ja-JP" i="1">
                              <a:latin typeface="Cambria Math" charset="0"/>
                            </a:rPr>
                            <m:t>𝜕</m:t>
                          </m:r>
                          <m:sSub>
                            <m:sSubPr>
                              <m:ctrlPr>
                                <a:rPr kumimoji="1" lang="en-US" altLang="ja-JP" i="1">
                                  <a:latin typeface="Cambria Math" charset="0"/>
                                </a:rPr>
                              </m:ctrlPr>
                            </m:sSubPr>
                            <m:e>
                              <m:r>
                                <a:rPr kumimoji="1" lang="en-US" altLang="ja-JP" i="1">
                                  <a:latin typeface="Cambria Math" charset="0"/>
                                </a:rPr>
                                <m:t>𝑊</m:t>
                              </m:r>
                            </m:e>
                            <m:sub>
                              <m:r>
                                <a:rPr kumimoji="1" lang="en-US" altLang="ja-JP" i="1">
                                  <a:latin typeface="Cambria Math" charset="0"/>
                                </a:rPr>
                                <m:t>2 </m:t>
                              </m:r>
                            </m:sub>
                          </m:sSub>
                        </m:den>
                      </m:f>
                    </m:oMath>
                  </m:oMathPara>
                </a14:m>
                <a:endParaRPr kumimoji="1" lang="ja-JP" altLang="en-US" dirty="0"/>
              </a:p>
            </p:txBody>
          </p:sp>
        </mc:Choice>
        <mc:Fallback>
          <p:sp>
            <p:nvSpPr>
              <p:cNvPr id="18" name="TextBox 17"/>
              <p:cNvSpPr txBox="1">
                <a:spLocks noRot="1" noChangeAspect="1" noMove="1" noResize="1" noEditPoints="1" noAdjustHandles="1" noChangeArrowheads="1" noChangeShapeType="1" noTextEdit="1"/>
              </p:cNvSpPr>
              <p:nvPr/>
            </p:nvSpPr>
            <p:spPr>
              <a:xfrm>
                <a:off x="4298649" y="3093459"/>
                <a:ext cx="704808" cy="664349"/>
              </a:xfrm>
              <a:prstGeom prst="rect">
                <a:avLst/>
              </a:prstGeom>
              <a:blipFill rotWithShape="0">
                <a:blip r:embed="rId10"/>
                <a:stretch>
                  <a:fillRect/>
                </a:stretch>
              </a:blipFill>
            </p:spPr>
            <p:txBody>
              <a:bodyPr/>
              <a:lstStyle/>
              <a:p>
                <a:r>
                  <a:rPr lang="ja-JP" altLang="en-US">
                    <a:noFill/>
                  </a:rPr>
                  <a:t> </a:t>
                </a:r>
              </a:p>
            </p:txBody>
          </p:sp>
        </mc:Fallback>
      </mc:AlternateContent>
      <p:sp>
        <p:nvSpPr>
          <p:cNvPr id="20" name="Right Arrow 19"/>
          <p:cNvSpPr/>
          <p:nvPr/>
        </p:nvSpPr>
        <p:spPr>
          <a:xfrm>
            <a:off x="3841069" y="2665634"/>
            <a:ext cx="3432748" cy="132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Slide Number Placeholder 20"/>
          <p:cNvSpPr>
            <a:spLocks noGrp="1"/>
          </p:cNvSpPr>
          <p:nvPr>
            <p:ph type="sldNum" sz="quarter" idx="12"/>
          </p:nvPr>
        </p:nvSpPr>
        <p:spPr>
          <a:xfrm>
            <a:off x="9900460" y="6459787"/>
            <a:ext cx="1312025" cy="365125"/>
          </a:xfrm>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630668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結局</a:t>
            </a:r>
            <a:r>
              <a:rPr kumimoji="1" lang="en-US" altLang="ja-JP" dirty="0" smtClean="0"/>
              <a:t>..</a:t>
            </a:r>
            <a:endParaRPr kumimoji="1" lang="ja-JP" altLang="en-US" dirty="0"/>
          </a:p>
        </p:txBody>
      </p:sp>
      <p:sp>
        <p:nvSpPr>
          <p:cNvPr id="3" name="Content Placeholder 2"/>
          <p:cNvSpPr>
            <a:spLocks noGrp="1"/>
          </p:cNvSpPr>
          <p:nvPr>
            <p:ph idx="1"/>
          </p:nvPr>
        </p:nvSpPr>
        <p:spPr/>
        <p:txBody>
          <a:bodyPr/>
          <a:lstStyle/>
          <a:p>
            <a:endParaRPr kumimoji="1" lang="ja-JP" altLang="en-US" dirty="0" smtClean="0"/>
          </a:p>
          <a:p>
            <a:pPr marL="107997" indent="0">
              <a:buNone/>
            </a:pPr>
            <a:r>
              <a:rPr kumimoji="1" lang="en-US" altLang="ja-JP" b="1" dirty="0" smtClean="0"/>
              <a:t>Deep Learning </a:t>
            </a:r>
            <a:r>
              <a:rPr kumimoji="1" lang="ja-JP" altLang="en-US" b="1" dirty="0" smtClean="0"/>
              <a:t>とは</a:t>
            </a:r>
          </a:p>
          <a:p>
            <a:r>
              <a:rPr kumimoji="1" lang="ja-JP" altLang="en-US" dirty="0" smtClean="0"/>
              <a:t>ニューラルネットワークを多層に</a:t>
            </a:r>
            <a:r>
              <a:rPr kumimoji="1" lang="en-US" altLang="ja-JP" dirty="0" smtClean="0"/>
              <a:t>(</a:t>
            </a:r>
            <a:r>
              <a:rPr kumimoji="1" lang="ja-JP" altLang="en-US" dirty="0" smtClean="0"/>
              <a:t>深く</a:t>
            </a:r>
            <a:r>
              <a:rPr kumimoji="1" lang="en-US" altLang="ja-JP" dirty="0" smtClean="0"/>
              <a:t>)</a:t>
            </a:r>
            <a:r>
              <a:rPr kumimoji="1" lang="ja-JP" altLang="en-US" dirty="0" smtClean="0"/>
              <a:t>積み上げたもの</a:t>
            </a:r>
          </a:p>
          <a:p>
            <a:endParaRPr lang="ja-JP" altLang="en-US" dirty="0"/>
          </a:p>
          <a:p>
            <a:endParaRPr kumimoji="1" lang="ja-JP" altLang="en-US" dirty="0" smtClean="0"/>
          </a:p>
          <a:p>
            <a:endParaRPr lang="ja-JP" altLang="en-US" dirty="0"/>
          </a:p>
          <a:p>
            <a:endParaRPr kumimoji="1" lang="ja-JP" altLang="en-US" dirty="0" smtClean="0"/>
          </a:p>
          <a:p>
            <a:pPr marL="107997" indent="0">
              <a:buNone/>
            </a:pPr>
            <a:endParaRPr kumimoji="1" lang="ja-JP" altLang="en-US" dirty="0" smtClean="0"/>
          </a:p>
          <a:p>
            <a:endParaRPr kumimoji="1" lang="ja-JP" altLang="en-US" dirty="0"/>
          </a:p>
        </p:txBody>
      </p:sp>
      <p:pic>
        <p:nvPicPr>
          <p:cNvPr id="4" name="Picture 3"/>
          <p:cNvPicPr>
            <a:picLocks noChangeAspect="1"/>
          </p:cNvPicPr>
          <p:nvPr/>
        </p:nvPicPr>
        <p:blipFill>
          <a:blip r:embed="rId2"/>
          <a:stretch>
            <a:fillRect/>
          </a:stretch>
        </p:blipFill>
        <p:spPr>
          <a:xfrm>
            <a:off x="1360671" y="3168024"/>
            <a:ext cx="10201988" cy="2033563"/>
          </a:xfrm>
          <a:prstGeom prst="rect">
            <a:avLst/>
          </a:prstGeom>
        </p:spPr>
      </p:pic>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32905291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emp" id="{81DC7F5A-D89E-1B40-8DD3-896BE1799B0B}" vid="{A975F4C4-56E3-634D-B5B6-03E4562B01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Template>
  <TotalTime>491</TotalTime>
  <Words>1282</Words>
  <Application>Microsoft Macintosh PowerPoint</Application>
  <PresentationFormat>Widescreen</PresentationFormat>
  <Paragraphs>280</Paragraphs>
  <Slides>34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Calibri Light</vt:lpstr>
      <vt:lpstr>Cambria Math</vt:lpstr>
      <vt:lpstr>ＭＳ Ｐゴシック</vt:lpstr>
      <vt:lpstr>Arial</vt:lpstr>
      <vt:lpstr>Retrospect</vt:lpstr>
      <vt:lpstr>Deep Learning Introduction</vt:lpstr>
      <vt:lpstr>Outline</vt:lpstr>
      <vt:lpstr>機械学習とは？</vt:lpstr>
      <vt:lpstr>Deep Learning</vt:lpstr>
      <vt:lpstr>ニューラルネットワーク</vt:lpstr>
      <vt:lpstr>確率的勾配降下法</vt:lpstr>
      <vt:lpstr>誤差逆伝播法</vt:lpstr>
      <vt:lpstr>誤差逆伝播法</vt:lpstr>
      <vt:lpstr>結局..</vt:lpstr>
      <vt:lpstr>圧倒的性能 (2012~)</vt:lpstr>
      <vt:lpstr>ニューラルネットワーク (~2000s)</vt:lpstr>
      <vt:lpstr>なぜ今になって成功したか</vt:lpstr>
      <vt:lpstr>何がすごいのか</vt:lpstr>
      <vt:lpstr>何がすごいのか</vt:lpstr>
      <vt:lpstr>何がすごいのか</vt:lpstr>
      <vt:lpstr>例. 画像認識パイプライン</vt:lpstr>
      <vt:lpstr>表現学習</vt:lpstr>
      <vt:lpstr>なぜ深くすると良い？</vt:lpstr>
      <vt:lpstr>Deep Learning以前と以後</vt:lpstr>
      <vt:lpstr>Convolutional Neural Network</vt:lpstr>
      <vt:lpstr>畳み込み処理</vt:lpstr>
      <vt:lpstr>例. 顔をたくさん学習させたCNN</vt:lpstr>
      <vt:lpstr>CNNがうまくいく理由</vt:lpstr>
      <vt:lpstr>CNNの応用</vt:lpstr>
      <vt:lpstr>CNNの応用</vt:lpstr>
      <vt:lpstr>Recurrent Neural Network</vt:lpstr>
      <vt:lpstr>系列データの機械学習</vt:lpstr>
      <vt:lpstr>Recurrent Neural Network</vt:lpstr>
      <vt:lpstr>Recurrent Neural Network</vt:lpstr>
      <vt:lpstr>Recurrent Neural Network</vt:lpstr>
      <vt:lpstr>RNN</vt:lpstr>
      <vt:lpstr>RNNの応用</vt:lpstr>
      <vt:lpstr>CNN + RNN 応用</vt:lpstr>
      <vt:lpstr>まとめ</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Deep Learning</dc:title>
  <dc:creator>Fukuta Keisuke</dc:creator>
  <cp:lastModifiedBy>Fukuta Keisuke</cp:lastModifiedBy>
  <cp:revision>50</cp:revision>
  <cp:lastPrinted>2017-01-27T07:55:39Z</cp:lastPrinted>
  <dcterms:created xsi:type="dcterms:W3CDTF">2017-01-27T01:40:10Z</dcterms:created>
  <dcterms:modified xsi:type="dcterms:W3CDTF">2017-01-27T09:54:28Z</dcterms:modified>
</cp:coreProperties>
</file>